
<file path=[Content_Types].xml><?xml version="1.0" encoding="utf-8"?>
<Types xmlns="http://schemas.openxmlformats.org/package/2006/content-types">
  <Default Extension="jpeg" ContentType="image/jpeg"/>
  <Default Extension="jp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customXml/itemProps1.xml" ContentType="application/vnd.openxmlformats-officedocument.customXmlProperties+xml"/>
  <Override PartName="/customXml/itemProps2.xml" ContentType="application/vnd.openxmlformats-officedocument.customXmlProperties+xml"/>
  <Override PartName="/customXml/itemProps3.xml" ContentType="application/vnd.openxmlformats-officedocument.customXmlProperties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  <Override PartName="/docProps/custom.xml" ContentType="application/vnd.openxmlformats-officedocument.custom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5" Type="http://schemas.openxmlformats.org/officeDocument/2006/relationships/custom-properties" Target="docProps/custom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4"/>
  </p:sldMasterIdLst>
  <p:sldIdLst>
    <p:sldId id="257" r:id="rId5"/>
  </p:sldIdLst>
  <p:sldSz cx="12192000" cy="6858000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EA3C93"/>
    <a:srgbClr val="E848E8"/>
    <a:srgbClr val="4170B8"/>
    <a:srgbClr val="E8F9FE"/>
    <a:srgbClr val="D7F4FD"/>
    <a:srgbClr val="2D509A"/>
    <a:srgbClr val="FCAB2B"/>
    <a:srgbClr val="9FD435"/>
    <a:srgbClr val="2069E1"/>
    <a:srgbClr val="0CB2F1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11"/>
    <p:restoredTop sz="94694"/>
  </p:normalViewPr>
  <p:slideViewPr>
    <p:cSldViewPr snapToGrid="0">
      <p:cViewPr varScale="1">
        <p:scale>
          <a:sx n="70" d="100"/>
          <a:sy n="70" d="100"/>
        </p:scale>
        <p:origin x="512" y="5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theme" Target="theme/theme1.xml"/><Relationship Id="rId3" Type="http://schemas.openxmlformats.org/officeDocument/2006/relationships/customXml" Target="../customXml/item3.xml"/><Relationship Id="rId7" Type="http://schemas.openxmlformats.org/officeDocument/2006/relationships/viewProps" Target="viewProps.xml"/><Relationship Id="rId2" Type="http://schemas.openxmlformats.org/officeDocument/2006/relationships/customXml" Target="../customXml/item2.xml"/><Relationship Id="rId1" Type="http://schemas.openxmlformats.org/officeDocument/2006/relationships/customXml" Target="../customXml/item1.xml"/><Relationship Id="rId6" Type="http://schemas.openxmlformats.org/officeDocument/2006/relationships/presProps" Target="presProps.xml"/><Relationship Id="rId5" Type="http://schemas.openxmlformats.org/officeDocument/2006/relationships/slide" Target="slides/slide1.xml"/><Relationship Id="rId4" Type="http://schemas.openxmlformats.org/officeDocument/2006/relationships/slideMaster" Target="slideMasters/slideMaster1.xml"/><Relationship Id="rId9" Type="http://schemas.openxmlformats.org/officeDocument/2006/relationships/tableStyles" Target="tableStyles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3E7F70E0-75AF-4BED-99D9-DCF87A10BE27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C487A2CE-46A0-4E6D-A933-EF9F1115836A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/>
              <a:t>Click to edit Master subtitle style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0185094E-BD7F-479B-B45D-3648D63DE7A2}"/>
              </a:ext>
            </a:extLst>
          </p:cNvPr>
          <p:cNvSpPr>
            <a:spLocks noGrp="1"/>
          </p:cNvSpPr>
          <p:nvPr>
            <p:ph type="dt" sz="half" idx="10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/>
          <a:lstStyle/>
          <a:p>
            <a:fld id="{E5D01432-8355-4579-B810-5472CA80E7B5}" type="datetimeFigureOut">
              <a:rPr lang="en-US" smtClean="0"/>
              <a:t>5/8/2024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C7A60A6D-28BA-46BD-A881-BC1BFA6F286E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4124417E-59B3-445F-A2E0-1A4911B08CC2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/>
          <a:lstStyle/>
          <a:p>
            <a:fld id="{9ABA299F-ECC1-4A76-BF69-4F31088159E5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659307740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BE5C2F79-D019-4AAF-BB21-508F34F02A32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11315B1A-F4DC-407E-B658-A379A9B803CF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485D6235-D18C-4F1E-9001-09031A4B6081}"/>
              </a:ext>
            </a:extLst>
          </p:cNvPr>
          <p:cNvSpPr>
            <a:spLocks noGrp="1"/>
          </p:cNvSpPr>
          <p:nvPr>
            <p:ph type="dt" sz="half" idx="10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/>
          <a:lstStyle/>
          <a:p>
            <a:fld id="{E5D01432-8355-4579-B810-5472CA80E7B5}" type="datetimeFigureOut">
              <a:rPr lang="en-US" smtClean="0"/>
              <a:t>5/8/2024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78CD4844-A29A-49BF-AC83-3BC6FE4D67A3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633B7FDF-1985-4B81-A718-C6A654468B85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/>
          <a:lstStyle/>
          <a:p>
            <a:fld id="{9ABA299F-ECC1-4A76-BF69-4F31088159E5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623958613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144AC12A-FFF0-4802-AEFC-8F640687A1EA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3D78C241-4BE0-43CF-884F-5E9E55330146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1ECE77B1-8E0C-4D0B-8ECC-35294BC5E9BC}"/>
              </a:ext>
            </a:extLst>
          </p:cNvPr>
          <p:cNvSpPr>
            <a:spLocks noGrp="1"/>
          </p:cNvSpPr>
          <p:nvPr>
            <p:ph type="dt" sz="half" idx="10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/>
          <a:lstStyle/>
          <a:p>
            <a:fld id="{E5D01432-8355-4579-B810-5472CA80E7B5}" type="datetimeFigureOut">
              <a:rPr lang="en-US" smtClean="0"/>
              <a:t>5/8/2024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152417E6-B846-4812-BFB7-347A6CEA8500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2DAA8042-E789-4A7B-9782-8AFFA9FC4BE0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/>
          <a:lstStyle/>
          <a:p>
            <a:fld id="{9ABA299F-ECC1-4A76-BF69-4F31088159E5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533087209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3A80C0EA-9137-456D-A49B-7ED27D5E7393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DF2DD56B-62C2-4FDE-9F35-E1000BF6D8CB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CBC0D8B7-81FF-42D6-856F-5B7046BDB643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B468DD99-B99A-4768-8E30-40DE390DB04D}"/>
              </a:ext>
            </a:extLst>
          </p:cNvPr>
          <p:cNvSpPr>
            <a:spLocks noGrp="1"/>
          </p:cNvSpPr>
          <p:nvPr>
            <p:ph type="dt" sz="half" idx="10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/>
          <a:lstStyle/>
          <a:p>
            <a:fld id="{E5D01432-8355-4579-B810-5472CA80E7B5}" type="datetimeFigureOut">
              <a:rPr lang="en-US" smtClean="0"/>
              <a:t>5/8/2024</a:t>
            </a:fld>
            <a:endParaRPr lang="en-US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F79B8010-A22E-4334-9C17-1FB58C5FE760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/>
          <a:lstStyle/>
          <a:p>
            <a:endParaRPr lang="en-US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985D6A0A-B177-4492-B465-5F47CC4A96CE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/>
          <a:lstStyle/>
          <a:p>
            <a:fld id="{9ABA299F-ECC1-4A76-BF69-4F31088159E5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854359530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1AB15D6C-80A1-4DB9-BAE7-B76746396A55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794759BF-01E9-46E0-A122-9BADFDCCEDDD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12DA5EBB-9903-41D8-AF6B-9FD4E05E1B8C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Text Placeholder 4">
            <a:extLst>
              <a:ext uri="{FF2B5EF4-FFF2-40B4-BE49-F238E27FC236}">
                <a16:creationId xmlns:a16="http://schemas.microsoft.com/office/drawing/2014/main" id="{1E5CC334-C9DE-4DA2-8917-A8AAB3D3E80F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>
            <a:extLst>
              <a:ext uri="{FF2B5EF4-FFF2-40B4-BE49-F238E27FC236}">
                <a16:creationId xmlns:a16="http://schemas.microsoft.com/office/drawing/2014/main" id="{CC36829D-9FBE-4DF9-A857-5CEE1CB9DB62}"/>
              </a:ext>
            </a:extLst>
          </p:cNvPr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7" name="Date Placeholder 6">
            <a:extLst>
              <a:ext uri="{FF2B5EF4-FFF2-40B4-BE49-F238E27FC236}">
                <a16:creationId xmlns:a16="http://schemas.microsoft.com/office/drawing/2014/main" id="{3E9E4DDA-256F-4DC7-83AC-C60F2460BA34}"/>
              </a:ext>
            </a:extLst>
          </p:cNvPr>
          <p:cNvSpPr>
            <a:spLocks noGrp="1"/>
          </p:cNvSpPr>
          <p:nvPr>
            <p:ph type="dt" sz="half" idx="10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/>
          <a:lstStyle/>
          <a:p>
            <a:fld id="{E5D01432-8355-4579-B810-5472CA80E7B5}" type="datetimeFigureOut">
              <a:rPr lang="en-US" smtClean="0"/>
              <a:t>5/8/2024</a:t>
            </a:fld>
            <a:endParaRPr lang="en-US"/>
          </a:p>
        </p:txBody>
      </p:sp>
      <p:sp>
        <p:nvSpPr>
          <p:cNvPr id="8" name="Footer Placeholder 7">
            <a:extLst>
              <a:ext uri="{FF2B5EF4-FFF2-40B4-BE49-F238E27FC236}">
                <a16:creationId xmlns:a16="http://schemas.microsoft.com/office/drawing/2014/main" id="{963E6C4B-F982-4D8D-BF57-590A483B72CF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/>
          <a:lstStyle/>
          <a:p>
            <a:endParaRPr lang="en-US"/>
          </a:p>
        </p:txBody>
      </p:sp>
      <p:sp>
        <p:nvSpPr>
          <p:cNvPr id="9" name="Slide Number Placeholder 8">
            <a:extLst>
              <a:ext uri="{FF2B5EF4-FFF2-40B4-BE49-F238E27FC236}">
                <a16:creationId xmlns:a16="http://schemas.microsoft.com/office/drawing/2014/main" id="{527FEA8D-5F8E-4135-BB2D-0A8B7296A43F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/>
          <a:lstStyle/>
          <a:p>
            <a:fld id="{9ABA299F-ECC1-4A76-BF69-4F31088159E5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090944697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60E076BC-854D-413F-823E-38D9563A6C66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Date Placeholder 2">
            <a:extLst>
              <a:ext uri="{FF2B5EF4-FFF2-40B4-BE49-F238E27FC236}">
                <a16:creationId xmlns:a16="http://schemas.microsoft.com/office/drawing/2014/main" id="{37C17128-F4E7-4553-9471-437AF6B24940}"/>
              </a:ext>
            </a:extLst>
          </p:cNvPr>
          <p:cNvSpPr>
            <a:spLocks noGrp="1"/>
          </p:cNvSpPr>
          <p:nvPr>
            <p:ph type="dt" sz="half" idx="10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/>
          <a:lstStyle/>
          <a:p>
            <a:fld id="{E5D01432-8355-4579-B810-5472CA80E7B5}" type="datetimeFigureOut">
              <a:rPr lang="en-US" smtClean="0"/>
              <a:t>5/8/2024</a:t>
            </a:fld>
            <a:endParaRPr lang="en-US"/>
          </a:p>
        </p:txBody>
      </p:sp>
      <p:sp>
        <p:nvSpPr>
          <p:cNvPr id="4" name="Footer Placeholder 3">
            <a:extLst>
              <a:ext uri="{FF2B5EF4-FFF2-40B4-BE49-F238E27FC236}">
                <a16:creationId xmlns:a16="http://schemas.microsoft.com/office/drawing/2014/main" id="{891D6DC2-2C77-44C6-891C-DD55618EA368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/>
          <a:lstStyle/>
          <a:p>
            <a:endParaRPr lang="en-US"/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9DEB0501-4993-4860-96C3-A2BB2F188FBA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/>
          <a:lstStyle/>
          <a:p>
            <a:fld id="{9ABA299F-ECC1-4A76-BF69-4F31088159E5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392588537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>
            <a:extLst>
              <a:ext uri="{FF2B5EF4-FFF2-40B4-BE49-F238E27FC236}">
                <a16:creationId xmlns:a16="http://schemas.microsoft.com/office/drawing/2014/main" id="{87A27295-526C-4F58-BC0C-C6F447447995}"/>
              </a:ext>
            </a:extLst>
          </p:cNvPr>
          <p:cNvSpPr>
            <a:spLocks noGrp="1"/>
          </p:cNvSpPr>
          <p:nvPr>
            <p:ph type="dt" sz="half" idx="10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/>
          <a:lstStyle/>
          <a:p>
            <a:fld id="{E5D01432-8355-4579-B810-5472CA80E7B5}" type="datetimeFigureOut">
              <a:rPr lang="en-US" smtClean="0"/>
              <a:t>5/8/2024</a:t>
            </a:fld>
            <a:endParaRPr lang="en-US"/>
          </a:p>
        </p:txBody>
      </p:sp>
      <p:sp>
        <p:nvSpPr>
          <p:cNvPr id="3" name="Footer Placeholder 2">
            <a:extLst>
              <a:ext uri="{FF2B5EF4-FFF2-40B4-BE49-F238E27FC236}">
                <a16:creationId xmlns:a16="http://schemas.microsoft.com/office/drawing/2014/main" id="{C4D4A2C3-8585-42BD-B49A-9C70F22D01A1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/>
          <a:lstStyle/>
          <a:p>
            <a:endParaRPr lang="en-US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E6A7E5F5-B89D-4FE0-A075-F63CBDAFE938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/>
          <a:lstStyle/>
          <a:p>
            <a:fld id="{9ABA299F-ECC1-4A76-BF69-4F31088159E5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638312664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88602D67-695B-46A2-943C-67AE7BFC6E22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BFC3FA07-292A-415E-B96D-C1B2505382C4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7EA5A78A-AC1D-4FC6-B0A1-E7A6D52044AF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C6E32EE6-0553-43AC-BD06-540B3163319B}"/>
              </a:ext>
            </a:extLst>
          </p:cNvPr>
          <p:cNvSpPr>
            <a:spLocks noGrp="1"/>
          </p:cNvSpPr>
          <p:nvPr>
            <p:ph type="dt" sz="half" idx="10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/>
          <a:lstStyle/>
          <a:p>
            <a:fld id="{E5D01432-8355-4579-B810-5472CA80E7B5}" type="datetimeFigureOut">
              <a:rPr lang="en-US" smtClean="0"/>
              <a:t>5/8/2024</a:t>
            </a:fld>
            <a:endParaRPr lang="en-US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B6FE8EAF-E3AE-4D69-896E-A416AB9A11E5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/>
          <a:lstStyle/>
          <a:p>
            <a:endParaRPr lang="en-US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FACF7FCD-F5D1-4881-800A-E341841A9393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/>
          <a:lstStyle/>
          <a:p>
            <a:fld id="{9ABA299F-ECC1-4A76-BF69-4F31088159E5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651291103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ACF42B19-7966-4453-B67C-AB6246B7D74A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Picture Placeholder 2">
            <a:extLst>
              <a:ext uri="{FF2B5EF4-FFF2-40B4-BE49-F238E27FC236}">
                <a16:creationId xmlns:a16="http://schemas.microsoft.com/office/drawing/2014/main" id="{FC3D63D9-492E-4885-8007-3D5386017AE1}"/>
              </a:ext>
            </a:extLst>
          </p:cNvPr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7FD6D7DB-94A4-4211-BA7A-AEA6FABA9CBF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7E2D0E9D-145D-4BC4-A1C4-41CEEAB751BA}"/>
              </a:ext>
            </a:extLst>
          </p:cNvPr>
          <p:cNvSpPr>
            <a:spLocks noGrp="1"/>
          </p:cNvSpPr>
          <p:nvPr>
            <p:ph type="dt" sz="half" idx="10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/>
          <a:lstStyle/>
          <a:p>
            <a:fld id="{E5D01432-8355-4579-B810-5472CA80E7B5}" type="datetimeFigureOut">
              <a:rPr lang="en-US" smtClean="0"/>
              <a:t>5/8/2024</a:t>
            </a:fld>
            <a:endParaRPr lang="en-US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47134FED-AB5C-418F-A02D-CA04F684C6CF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/>
          <a:lstStyle/>
          <a:p>
            <a:endParaRPr lang="en-US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FF06B414-D3FC-45AF-8876-FB6DF6F24FC3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/>
          <a:lstStyle/>
          <a:p>
            <a:fld id="{9ABA299F-ECC1-4A76-BF69-4F31088159E5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961367722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1515923A-49E4-4311-9A4A-4AEEADF48FE5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>
            <a:extLst>
              <a:ext uri="{FF2B5EF4-FFF2-40B4-BE49-F238E27FC236}">
                <a16:creationId xmlns:a16="http://schemas.microsoft.com/office/drawing/2014/main" id="{D71A641F-981F-490C-8911-DDAB345FA38A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E53F5CD3-5716-4B2B-8907-3F013955B563}"/>
              </a:ext>
            </a:extLst>
          </p:cNvPr>
          <p:cNvSpPr>
            <a:spLocks noGrp="1"/>
          </p:cNvSpPr>
          <p:nvPr>
            <p:ph type="dt" sz="half" idx="10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/>
          <a:lstStyle/>
          <a:p>
            <a:fld id="{E5D01432-8355-4579-B810-5472CA80E7B5}" type="datetimeFigureOut">
              <a:rPr lang="en-US" smtClean="0"/>
              <a:t>5/8/2024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84657866-EFBF-46A7-A41A-46F12BBB76C3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60977B93-4C20-46DC-89AC-6846692FB74E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/>
          <a:lstStyle/>
          <a:p>
            <a:fld id="{9ABA299F-ECC1-4A76-BF69-4F31088159E5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13555028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>
            <a:extLst>
              <a:ext uri="{FF2B5EF4-FFF2-40B4-BE49-F238E27FC236}">
                <a16:creationId xmlns:a16="http://schemas.microsoft.com/office/drawing/2014/main" id="{C06CFD41-D13D-4973-80D0-868C66401930}"/>
              </a:ext>
            </a:extLst>
          </p:cNvPr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>
            <a:extLst>
              <a:ext uri="{FF2B5EF4-FFF2-40B4-BE49-F238E27FC236}">
                <a16:creationId xmlns:a16="http://schemas.microsoft.com/office/drawing/2014/main" id="{55C89C8B-C205-4940-94E9-32214DD759B0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3667FF8E-A8B7-4339-9155-C3FAB11CBD6E}"/>
              </a:ext>
            </a:extLst>
          </p:cNvPr>
          <p:cNvSpPr>
            <a:spLocks noGrp="1"/>
          </p:cNvSpPr>
          <p:nvPr>
            <p:ph type="dt" sz="half" idx="10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/>
          <a:lstStyle/>
          <a:p>
            <a:fld id="{E5D01432-8355-4579-B810-5472CA80E7B5}" type="datetimeFigureOut">
              <a:rPr lang="en-US" smtClean="0"/>
              <a:t>5/8/2024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94257BA2-136E-4199-BC50-0DE6FBFE75EC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7E704A96-A3A7-4166-BF2F-CE282117CBCE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/>
          <a:lstStyle/>
          <a:p>
            <a:fld id="{9ABA299F-ECC1-4A76-BF69-4F31088159E5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76779276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>
            <a:extLst>
              <a:ext uri="{FF2B5EF4-FFF2-40B4-BE49-F238E27FC236}">
                <a16:creationId xmlns:a16="http://schemas.microsoft.com/office/drawing/2014/main" id="{D65B2807-4422-489B-94A3-9A1A0A149389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EE2E835D-9061-4DD3-AC81-A6D55DB90E4C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</p:spTree>
    <p:extLst>
      <p:ext uri="{BB962C8B-B14F-4D97-AF65-F5344CB8AC3E}">
        <p14:creationId xmlns:p14="http://schemas.microsoft.com/office/powerpoint/2010/main" val="2342837573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g"/><Relationship Id="rId1" Type="http://schemas.openxmlformats.org/officeDocument/2006/relationships/slideLayout" Target="../slideLayouts/slideLayout7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Rectangle 9">
            <a:extLst>
              <a:ext uri="{FF2B5EF4-FFF2-40B4-BE49-F238E27FC236}">
                <a16:creationId xmlns:a16="http://schemas.microsoft.com/office/drawing/2014/main" id="{F3617FAF-5913-5EC9-21AC-F2F464EF9A7C}"/>
              </a:ext>
            </a:extLst>
          </p:cNvPr>
          <p:cNvSpPr/>
          <p:nvPr/>
        </p:nvSpPr>
        <p:spPr>
          <a:xfrm flipV="1">
            <a:off x="8899516" y="4645834"/>
            <a:ext cx="3189978" cy="378466"/>
          </a:xfrm>
          <a:prstGeom prst="rect">
            <a:avLst/>
          </a:prstGeom>
          <a:solidFill>
            <a:srgbClr val="EA3C93"/>
          </a:solidFill>
          <a:ln w="3175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numCol="2" rtlCol="0" anchor="ctr"/>
          <a:lstStyle/>
          <a:p>
            <a:endParaRPr lang="en-US" sz="1000">
              <a:solidFill>
                <a:schemeClr val="tx1"/>
              </a:solidFill>
            </a:endParaRPr>
          </a:p>
        </p:txBody>
      </p:sp>
      <p:sp>
        <p:nvSpPr>
          <p:cNvPr id="21" name="TextBox 20">
            <a:extLst>
              <a:ext uri="{FF2B5EF4-FFF2-40B4-BE49-F238E27FC236}">
                <a16:creationId xmlns:a16="http://schemas.microsoft.com/office/drawing/2014/main" id="{61939981-8A6D-7C40-B252-7B749A3674E3}"/>
              </a:ext>
            </a:extLst>
          </p:cNvPr>
          <p:cNvSpPr txBox="1"/>
          <p:nvPr/>
        </p:nvSpPr>
        <p:spPr>
          <a:xfrm>
            <a:off x="3455156" y="6396335"/>
            <a:ext cx="5469770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2000" b="1">
                <a:latin typeface="Arial" panose="020B0604020202020204" pitchFamily="34" charset="0"/>
                <a:cs typeface="Arial" panose="020B0604020202020204" pitchFamily="34" charset="0"/>
              </a:rPr>
              <a:t>SWIM LANES OF TECHNOLOGY</a:t>
            </a:r>
          </a:p>
        </p:txBody>
      </p:sp>
      <p:cxnSp>
        <p:nvCxnSpPr>
          <p:cNvPr id="23" name="Straight Connector 22">
            <a:extLst>
              <a:ext uri="{FF2B5EF4-FFF2-40B4-BE49-F238E27FC236}">
                <a16:creationId xmlns:a16="http://schemas.microsoft.com/office/drawing/2014/main" id="{27BF8E2F-814C-504E-BD2C-0590F37365C9}"/>
              </a:ext>
            </a:extLst>
          </p:cNvPr>
          <p:cNvCxnSpPr>
            <a:cxnSpLocks/>
          </p:cNvCxnSpPr>
          <p:nvPr/>
        </p:nvCxnSpPr>
        <p:spPr>
          <a:xfrm>
            <a:off x="1864253" y="435605"/>
            <a:ext cx="0" cy="5775471"/>
          </a:xfrm>
          <a:prstGeom prst="line">
            <a:avLst/>
          </a:prstGeom>
          <a:ln>
            <a:solidFill>
              <a:schemeClr val="tx1">
                <a:lumMod val="95000"/>
                <a:lumOff val="5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8" name="Straight Connector 27">
            <a:extLst>
              <a:ext uri="{FF2B5EF4-FFF2-40B4-BE49-F238E27FC236}">
                <a16:creationId xmlns:a16="http://schemas.microsoft.com/office/drawing/2014/main" id="{BF96F6AC-5F28-A74D-9B90-EE3243085996}"/>
              </a:ext>
            </a:extLst>
          </p:cNvPr>
          <p:cNvCxnSpPr>
            <a:cxnSpLocks/>
          </p:cNvCxnSpPr>
          <p:nvPr/>
        </p:nvCxnSpPr>
        <p:spPr>
          <a:xfrm>
            <a:off x="10438600" y="435605"/>
            <a:ext cx="15262" cy="3977185"/>
          </a:xfrm>
          <a:prstGeom prst="line">
            <a:avLst/>
          </a:prstGeom>
          <a:ln>
            <a:solidFill>
              <a:schemeClr val="tx1">
                <a:lumMod val="95000"/>
                <a:lumOff val="5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30" name="Rectangle 29">
            <a:extLst>
              <a:ext uri="{FF2B5EF4-FFF2-40B4-BE49-F238E27FC236}">
                <a16:creationId xmlns:a16="http://schemas.microsoft.com/office/drawing/2014/main" id="{6556EBF3-15CC-1843-8CAD-1A8EB51E9D82}"/>
              </a:ext>
            </a:extLst>
          </p:cNvPr>
          <p:cNvSpPr/>
          <p:nvPr/>
        </p:nvSpPr>
        <p:spPr>
          <a:xfrm>
            <a:off x="94305" y="565583"/>
            <a:ext cx="1890205" cy="5170646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US" sz="1000" b="1">
                <a:solidFill>
                  <a:schemeClr val="tx1">
                    <a:lumMod val="95000"/>
                    <a:lumOff val="5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SASE</a:t>
            </a:r>
            <a:br>
              <a:rPr lang="en-US" sz="1000" b="1">
                <a:solidFill>
                  <a:schemeClr val="tx1">
                    <a:lumMod val="95000"/>
                    <a:lumOff val="5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</a:br>
            <a:r>
              <a:rPr lang="en-US" sz="1000">
                <a:solidFill>
                  <a:schemeClr val="tx1">
                    <a:lumMod val="95000"/>
                    <a:lumOff val="5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Network optimization </a:t>
            </a:r>
            <a:br>
              <a:rPr lang="en-US" sz="1000">
                <a:solidFill>
                  <a:schemeClr val="tx1">
                    <a:lumMod val="95000"/>
                    <a:lumOff val="5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</a:br>
            <a:r>
              <a:rPr lang="en-US" sz="1000">
                <a:solidFill>
                  <a:schemeClr val="tx1">
                    <a:lumMod val="95000"/>
                    <a:lumOff val="5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and security</a:t>
            </a:r>
            <a:br>
              <a:rPr lang="en-US" sz="1000" b="1">
                <a:solidFill>
                  <a:schemeClr val="tx1">
                    <a:lumMod val="95000"/>
                    <a:lumOff val="5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</a:br>
            <a:br>
              <a:rPr lang="en-US" sz="1000" b="1">
                <a:solidFill>
                  <a:schemeClr val="tx1">
                    <a:lumMod val="95000"/>
                    <a:lumOff val="5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</a:br>
            <a:r>
              <a:rPr lang="en-US" sz="1000" b="1">
                <a:solidFill>
                  <a:schemeClr val="tx1">
                    <a:lumMod val="95000"/>
                    <a:lumOff val="5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SD-WAN</a:t>
            </a:r>
            <a:br>
              <a:rPr lang="en-US" sz="1000">
                <a:solidFill>
                  <a:schemeClr val="tx1">
                    <a:lumMod val="95000"/>
                    <a:lumOff val="5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</a:br>
            <a:r>
              <a:rPr lang="en-US" sz="1000">
                <a:solidFill>
                  <a:schemeClr val="tx1">
                    <a:lumMod val="95000"/>
                    <a:lumOff val="5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 - Auto-Failover</a:t>
            </a:r>
            <a:br>
              <a:rPr lang="en-US" sz="1000">
                <a:solidFill>
                  <a:schemeClr val="tx1">
                    <a:lumMod val="95000"/>
                    <a:lumOff val="5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</a:br>
            <a:r>
              <a:rPr lang="en-US" sz="1000">
                <a:solidFill>
                  <a:schemeClr val="tx1">
                    <a:lumMod val="95000"/>
                    <a:lumOff val="5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 - Bonding</a:t>
            </a:r>
            <a:br>
              <a:rPr lang="en-US" sz="1000">
                <a:solidFill>
                  <a:schemeClr val="tx1">
                    <a:lumMod val="95000"/>
                    <a:lumOff val="5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</a:br>
            <a:r>
              <a:rPr lang="en-US" sz="1000">
                <a:solidFill>
                  <a:schemeClr val="tx1">
                    <a:lumMod val="95000"/>
                    <a:lumOff val="5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 - Intelligent Routing</a:t>
            </a:r>
            <a:br>
              <a:rPr lang="en-US" sz="1000">
                <a:solidFill>
                  <a:schemeClr val="tx1">
                    <a:lumMod val="95000"/>
                    <a:lumOff val="5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</a:br>
            <a:r>
              <a:rPr lang="en-US" sz="1000">
                <a:solidFill>
                  <a:schemeClr val="tx1">
                    <a:lumMod val="95000"/>
                    <a:lumOff val="5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 - VNF (Virtual Network)</a:t>
            </a:r>
            <a:br>
              <a:rPr lang="en-US" sz="1000">
                <a:solidFill>
                  <a:schemeClr val="tx1">
                    <a:lumMod val="95000"/>
                    <a:lumOff val="5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</a:br>
            <a:r>
              <a:rPr lang="en-US" sz="1000">
                <a:solidFill>
                  <a:schemeClr val="tx1">
                    <a:lumMod val="95000"/>
                    <a:lumOff val="5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 - Firewall</a:t>
            </a:r>
            <a:br>
              <a:rPr lang="en-US" sz="1000">
                <a:solidFill>
                  <a:schemeClr val="tx1">
                    <a:lumMod val="95000"/>
                    <a:lumOff val="5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</a:br>
            <a:r>
              <a:rPr lang="en-US" sz="1000">
                <a:solidFill>
                  <a:schemeClr val="tx1">
                    <a:lumMod val="95000"/>
                    <a:lumOff val="5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 - Application Aware</a:t>
            </a:r>
            <a:br>
              <a:rPr lang="en-US" sz="1000">
                <a:solidFill>
                  <a:schemeClr val="tx1">
                    <a:lumMod val="95000"/>
                    <a:lumOff val="5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</a:br>
            <a:br>
              <a:rPr lang="en-US" sz="1000">
                <a:solidFill>
                  <a:schemeClr val="tx1">
                    <a:lumMod val="95000"/>
                    <a:lumOff val="5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</a:br>
            <a:r>
              <a:rPr lang="en-US" sz="1000" b="1">
                <a:solidFill>
                  <a:schemeClr val="tx1">
                    <a:lumMod val="95000"/>
                    <a:lumOff val="5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CONNECTIVITY</a:t>
            </a:r>
            <a:br>
              <a:rPr lang="en-US" sz="1000">
                <a:solidFill>
                  <a:schemeClr val="tx1">
                    <a:lumMod val="95000"/>
                    <a:lumOff val="5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</a:br>
            <a:r>
              <a:rPr lang="en-US" sz="1000">
                <a:solidFill>
                  <a:schemeClr val="tx1">
                    <a:lumMod val="95000"/>
                    <a:lumOff val="5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 - Broadband/Coax</a:t>
            </a:r>
            <a:br>
              <a:rPr lang="en-US" sz="1000">
                <a:solidFill>
                  <a:schemeClr val="tx1">
                    <a:lumMod val="95000"/>
                    <a:lumOff val="5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</a:br>
            <a:r>
              <a:rPr lang="en-US" sz="1000">
                <a:solidFill>
                  <a:schemeClr val="tx1">
                    <a:lumMod val="95000"/>
                    <a:lumOff val="5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 - Dedicated Fiber</a:t>
            </a:r>
            <a:br>
              <a:rPr lang="en-US" sz="1000">
                <a:solidFill>
                  <a:schemeClr val="tx1">
                    <a:lumMod val="95000"/>
                    <a:lumOff val="5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</a:br>
            <a:r>
              <a:rPr lang="en-US" sz="1000">
                <a:solidFill>
                  <a:schemeClr val="tx1">
                    <a:lumMod val="95000"/>
                    <a:lumOff val="5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 - WISP / Microwave</a:t>
            </a:r>
            <a:br>
              <a:rPr lang="en-US" sz="1000">
                <a:solidFill>
                  <a:schemeClr val="tx1">
                    <a:lumMod val="95000"/>
                    <a:lumOff val="5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</a:br>
            <a:r>
              <a:rPr lang="en-US" sz="1000">
                <a:solidFill>
                  <a:schemeClr val="tx1">
                    <a:lumMod val="95000"/>
                    <a:lumOff val="5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 - 4G/5G Internet</a:t>
            </a:r>
            <a:br>
              <a:rPr lang="en-US" sz="1000">
                <a:solidFill>
                  <a:schemeClr val="tx1">
                    <a:lumMod val="95000"/>
                    <a:lumOff val="5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</a:br>
            <a:r>
              <a:rPr lang="en-US" sz="1000">
                <a:solidFill>
                  <a:schemeClr val="tx1">
                    <a:lumMod val="95000"/>
                    <a:lumOff val="5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 - Satellite Internet</a:t>
            </a:r>
            <a:br>
              <a:rPr lang="en-US" sz="1000">
                <a:solidFill>
                  <a:schemeClr val="tx1">
                    <a:lumMod val="95000"/>
                    <a:lumOff val="5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</a:br>
            <a:r>
              <a:rPr lang="en-US" sz="1000">
                <a:solidFill>
                  <a:schemeClr val="tx1">
                    <a:lumMod val="95000"/>
                    <a:lumOff val="5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 - Aggregation</a:t>
            </a:r>
            <a:br>
              <a:rPr lang="en-US" sz="1000">
                <a:solidFill>
                  <a:schemeClr val="tx1">
                    <a:lumMod val="95000"/>
                    <a:lumOff val="5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</a:br>
            <a:br>
              <a:rPr lang="en-US" sz="1000">
                <a:solidFill>
                  <a:schemeClr val="tx1">
                    <a:lumMod val="95000"/>
                    <a:lumOff val="5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</a:br>
            <a:r>
              <a:rPr lang="en-US" sz="1000" b="1">
                <a:solidFill>
                  <a:schemeClr val="tx1">
                    <a:lumMod val="95000"/>
                    <a:lumOff val="5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MANAGED WIFI</a:t>
            </a:r>
            <a:br>
              <a:rPr lang="en-US" sz="1000">
                <a:solidFill>
                  <a:schemeClr val="tx1">
                    <a:lumMod val="95000"/>
                    <a:lumOff val="5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</a:br>
            <a:r>
              <a:rPr lang="en-US" sz="1000">
                <a:solidFill>
                  <a:schemeClr val="tx1">
                    <a:lumMod val="95000"/>
                    <a:lumOff val="5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 - Internal Network</a:t>
            </a:r>
            <a:br>
              <a:rPr lang="en-US" sz="1000">
                <a:solidFill>
                  <a:schemeClr val="tx1">
                    <a:lumMod val="95000"/>
                    <a:lumOff val="5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</a:br>
            <a:r>
              <a:rPr lang="en-US" sz="1000">
                <a:solidFill>
                  <a:schemeClr val="tx1">
                    <a:lumMod val="95000"/>
                    <a:lumOff val="5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 - Guest Network</a:t>
            </a:r>
            <a:br>
              <a:rPr lang="en-US" sz="1000">
                <a:solidFill>
                  <a:schemeClr val="tx1">
                    <a:lumMod val="95000"/>
                    <a:lumOff val="5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</a:br>
            <a:r>
              <a:rPr lang="en-US" sz="1000" b="1">
                <a:solidFill>
                  <a:schemeClr val="tx1">
                    <a:lumMod val="95000"/>
                    <a:lumOff val="5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br>
              <a:rPr lang="en-US" sz="1000" b="1">
                <a:solidFill>
                  <a:schemeClr val="tx1">
                    <a:lumMod val="95000"/>
                    <a:lumOff val="5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</a:br>
            <a:r>
              <a:rPr lang="en-US" sz="1000" b="1">
                <a:solidFill>
                  <a:schemeClr val="tx1">
                    <a:lumMod val="95000"/>
                    <a:lumOff val="5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SECURITY</a:t>
            </a:r>
          </a:p>
          <a:p>
            <a:r>
              <a:rPr lang="en-US" sz="1000">
                <a:solidFill>
                  <a:schemeClr val="tx1">
                    <a:lumMod val="95000"/>
                    <a:lumOff val="5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 - Firewall (Prem / Web)</a:t>
            </a:r>
            <a:br>
              <a:rPr lang="en-US" sz="1000">
                <a:solidFill>
                  <a:schemeClr val="tx1">
                    <a:lumMod val="95000"/>
                    <a:lumOff val="5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</a:br>
            <a:r>
              <a:rPr lang="en-US" sz="1000">
                <a:solidFill>
                  <a:schemeClr val="tx1">
                    <a:lumMod val="95000"/>
                    <a:lumOff val="5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 - Endpoint Security</a:t>
            </a:r>
            <a:br>
              <a:rPr lang="en-US" sz="1000">
                <a:solidFill>
                  <a:schemeClr val="tx1">
                    <a:lumMod val="95000"/>
                    <a:lumOff val="5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</a:br>
            <a:r>
              <a:rPr lang="en-US" sz="1000">
                <a:solidFill>
                  <a:schemeClr val="tx1">
                    <a:lumMod val="95000"/>
                    <a:lumOff val="5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 - Network Security</a:t>
            </a:r>
            <a:br>
              <a:rPr lang="en-US" sz="1000">
                <a:solidFill>
                  <a:schemeClr val="tx1">
                    <a:lumMod val="95000"/>
                    <a:lumOff val="5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</a:br>
            <a:r>
              <a:rPr lang="en-US" sz="1000">
                <a:solidFill>
                  <a:schemeClr val="tx1">
                    <a:lumMod val="95000"/>
                    <a:lumOff val="5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   Assessment</a:t>
            </a:r>
          </a:p>
          <a:p>
            <a:br>
              <a:rPr lang="en-US" sz="1000">
                <a:solidFill>
                  <a:schemeClr val="tx1">
                    <a:lumMod val="95000"/>
                    <a:lumOff val="5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</a:br>
            <a:r>
              <a:rPr lang="en-US" sz="1000" b="1">
                <a:solidFill>
                  <a:schemeClr val="tx1">
                    <a:lumMod val="95000"/>
                    <a:lumOff val="5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NETWORK MGMT</a:t>
            </a:r>
          </a:p>
          <a:p>
            <a:r>
              <a:rPr lang="en-US" sz="1000">
                <a:solidFill>
                  <a:schemeClr val="tx1">
                    <a:lumMod val="95000"/>
                    <a:lumOff val="5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 - Circuit Monitoring</a:t>
            </a:r>
            <a:br>
              <a:rPr lang="en-US" sz="1000">
                <a:solidFill>
                  <a:schemeClr val="tx1">
                    <a:lumMod val="95000"/>
                    <a:lumOff val="5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</a:br>
            <a:r>
              <a:rPr lang="en-US" sz="1000">
                <a:solidFill>
                  <a:schemeClr val="tx1">
                    <a:lumMod val="95000"/>
                    <a:lumOff val="5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 - Trouble Ticket Creation</a:t>
            </a:r>
          </a:p>
        </p:txBody>
      </p:sp>
      <p:sp>
        <p:nvSpPr>
          <p:cNvPr id="31" name="Rectangle 30">
            <a:extLst>
              <a:ext uri="{FF2B5EF4-FFF2-40B4-BE49-F238E27FC236}">
                <a16:creationId xmlns:a16="http://schemas.microsoft.com/office/drawing/2014/main" id="{18E1E513-3969-6643-B8ED-DCFB3CC818B5}"/>
              </a:ext>
            </a:extLst>
          </p:cNvPr>
          <p:cNvSpPr/>
          <p:nvPr/>
        </p:nvSpPr>
        <p:spPr>
          <a:xfrm>
            <a:off x="1916272" y="565583"/>
            <a:ext cx="1662917" cy="347787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US" sz="1000" b="1" dirty="0">
                <a:solidFill>
                  <a:schemeClr val="tx1">
                    <a:lumMod val="95000"/>
                    <a:lumOff val="5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BASIC UC SEAT</a:t>
            </a:r>
            <a:br>
              <a:rPr lang="en-US" sz="1000" dirty="0">
                <a:solidFill>
                  <a:schemeClr val="tx1">
                    <a:lumMod val="95000"/>
                    <a:lumOff val="5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</a:br>
            <a:r>
              <a:rPr lang="en-US" sz="1000" dirty="0">
                <a:solidFill>
                  <a:schemeClr val="tx1">
                    <a:lumMod val="95000"/>
                    <a:lumOff val="5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 - Voice</a:t>
            </a:r>
            <a:br>
              <a:rPr lang="en-US" sz="1000" dirty="0">
                <a:solidFill>
                  <a:schemeClr val="tx1">
                    <a:lumMod val="95000"/>
                    <a:lumOff val="5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</a:br>
            <a:r>
              <a:rPr lang="en-US" sz="1000" dirty="0">
                <a:solidFill>
                  <a:schemeClr val="tx1">
                    <a:lumMod val="95000"/>
                    <a:lumOff val="5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 - Text / SMS</a:t>
            </a:r>
            <a:br>
              <a:rPr lang="en-US" sz="1000" dirty="0">
                <a:solidFill>
                  <a:schemeClr val="tx1">
                    <a:lumMod val="95000"/>
                    <a:lumOff val="5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</a:br>
            <a:r>
              <a:rPr lang="en-US" sz="1000" dirty="0">
                <a:solidFill>
                  <a:schemeClr val="tx1">
                    <a:lumMod val="95000"/>
                    <a:lumOff val="5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 - Video (Zoom)</a:t>
            </a:r>
            <a:br>
              <a:rPr lang="en-US" sz="1000" dirty="0">
                <a:solidFill>
                  <a:schemeClr val="tx1">
                    <a:lumMod val="95000"/>
                    <a:lumOff val="5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</a:br>
            <a:r>
              <a:rPr lang="en-US" sz="1000" dirty="0">
                <a:solidFill>
                  <a:schemeClr val="tx1">
                    <a:lumMod val="95000"/>
                    <a:lumOff val="5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 - Web Conferencing</a:t>
            </a:r>
            <a:br>
              <a:rPr lang="en-US" sz="1000" dirty="0">
                <a:solidFill>
                  <a:schemeClr val="tx1">
                    <a:lumMod val="95000"/>
                    <a:lumOff val="5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</a:br>
            <a:r>
              <a:rPr lang="en-US" sz="1000" dirty="0">
                <a:solidFill>
                  <a:schemeClr val="tx1">
                    <a:lumMod val="95000"/>
                    <a:lumOff val="5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 - Collaboration </a:t>
            </a:r>
            <a:br>
              <a:rPr lang="en-US" sz="1000" dirty="0">
                <a:solidFill>
                  <a:schemeClr val="tx1">
                    <a:lumMod val="95000"/>
                    <a:lumOff val="5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</a:br>
            <a:r>
              <a:rPr lang="en-US" sz="1000" dirty="0">
                <a:solidFill>
                  <a:schemeClr val="tx1">
                    <a:lumMod val="95000"/>
                    <a:lumOff val="5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   (Slack, Glip, MS </a:t>
            </a:r>
            <a:br>
              <a:rPr lang="en-US" sz="1000" dirty="0">
                <a:solidFill>
                  <a:schemeClr val="tx1">
                    <a:lumMod val="95000"/>
                    <a:lumOff val="5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</a:br>
            <a:r>
              <a:rPr lang="en-US" sz="1000" dirty="0">
                <a:solidFill>
                  <a:schemeClr val="tx1">
                    <a:lumMod val="95000"/>
                    <a:lumOff val="5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   Teams, etc.) </a:t>
            </a:r>
            <a:br>
              <a:rPr lang="en-US" sz="1000" dirty="0">
                <a:solidFill>
                  <a:schemeClr val="tx1">
                    <a:lumMod val="95000"/>
                    <a:lumOff val="5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</a:br>
            <a:br>
              <a:rPr lang="en-US" sz="1000" dirty="0">
                <a:solidFill>
                  <a:schemeClr val="tx1">
                    <a:lumMod val="95000"/>
                    <a:lumOff val="5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</a:br>
            <a:r>
              <a:rPr lang="en-US" sz="1000" b="1" dirty="0">
                <a:solidFill>
                  <a:schemeClr val="tx1">
                    <a:lumMod val="95000"/>
                    <a:lumOff val="5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ADD ONS</a:t>
            </a:r>
            <a:br>
              <a:rPr lang="en-US" sz="1000" dirty="0">
                <a:solidFill>
                  <a:schemeClr val="tx1">
                    <a:lumMod val="95000"/>
                    <a:lumOff val="5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</a:br>
            <a:r>
              <a:rPr lang="en-US" sz="1000" dirty="0">
                <a:solidFill>
                  <a:schemeClr val="tx1">
                    <a:lumMod val="95000"/>
                    <a:lumOff val="5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 - CRM Integration</a:t>
            </a:r>
            <a:br>
              <a:rPr lang="en-US" sz="1000" dirty="0">
                <a:solidFill>
                  <a:schemeClr val="tx1">
                    <a:lumMod val="95000"/>
                    <a:lumOff val="5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</a:br>
            <a:r>
              <a:rPr lang="en-US" sz="1000" dirty="0">
                <a:solidFill>
                  <a:schemeClr val="tx1">
                    <a:lumMod val="95000"/>
                    <a:lumOff val="5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 - Accounting </a:t>
            </a:r>
            <a:r>
              <a:rPr lang="en-US" sz="1000" dirty="0" err="1">
                <a:solidFill>
                  <a:schemeClr val="tx1">
                    <a:lumMod val="95000"/>
                    <a:lumOff val="5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Integr</a:t>
            </a:r>
            <a:r>
              <a:rPr lang="en-US" sz="1000" dirty="0">
                <a:solidFill>
                  <a:schemeClr val="tx1">
                    <a:lumMod val="95000"/>
                    <a:lumOff val="5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.</a:t>
            </a:r>
            <a:br>
              <a:rPr lang="en-US" sz="1000" dirty="0">
                <a:solidFill>
                  <a:schemeClr val="tx1">
                    <a:lumMod val="95000"/>
                    <a:lumOff val="5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</a:br>
            <a:r>
              <a:rPr lang="en-US" sz="1000" dirty="0">
                <a:solidFill>
                  <a:schemeClr val="tx1">
                    <a:lumMod val="95000"/>
                    <a:lumOff val="5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 - CCaaS Integration</a:t>
            </a:r>
            <a:br>
              <a:rPr lang="en-US" sz="1000" dirty="0">
                <a:solidFill>
                  <a:schemeClr val="tx1">
                    <a:lumMod val="95000"/>
                    <a:lumOff val="5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</a:br>
            <a:r>
              <a:rPr lang="en-US" sz="1000" dirty="0">
                <a:solidFill>
                  <a:schemeClr val="tx1">
                    <a:lumMod val="95000"/>
                    <a:lumOff val="5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 - IVR</a:t>
            </a:r>
            <a:br>
              <a:rPr lang="en-US" sz="1000" dirty="0">
                <a:solidFill>
                  <a:schemeClr val="tx1">
                    <a:lumMod val="95000"/>
                    <a:lumOff val="5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</a:br>
            <a:r>
              <a:rPr lang="en-US" sz="1000" dirty="0">
                <a:solidFill>
                  <a:schemeClr val="tx1">
                    <a:lumMod val="95000"/>
                    <a:lumOff val="5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 - Call Recording</a:t>
            </a:r>
            <a:br>
              <a:rPr lang="en-US" sz="1000" dirty="0">
                <a:solidFill>
                  <a:schemeClr val="tx1">
                    <a:lumMod val="95000"/>
                    <a:lumOff val="5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</a:br>
            <a:r>
              <a:rPr lang="en-US" sz="1000" dirty="0">
                <a:solidFill>
                  <a:schemeClr val="tx1">
                    <a:lumMod val="95000"/>
                    <a:lumOff val="5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 - AI / Sentiment</a:t>
            </a:r>
            <a:br>
              <a:rPr lang="en-US" sz="1000" dirty="0">
                <a:solidFill>
                  <a:schemeClr val="tx1">
                    <a:lumMod val="95000"/>
                    <a:lumOff val="5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</a:br>
            <a:br>
              <a:rPr lang="en-US" sz="1000" dirty="0">
                <a:solidFill>
                  <a:schemeClr val="tx1">
                    <a:lumMod val="95000"/>
                    <a:lumOff val="5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</a:br>
            <a:r>
              <a:rPr lang="en-US" sz="1000" b="1" dirty="0">
                <a:solidFill>
                  <a:schemeClr val="tx1">
                    <a:lumMod val="95000"/>
                    <a:lumOff val="5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PREMISES SYSTEMS</a:t>
            </a:r>
            <a:br>
              <a:rPr lang="en-US" sz="1000" dirty="0">
                <a:solidFill>
                  <a:schemeClr val="tx1">
                    <a:lumMod val="95000"/>
                    <a:lumOff val="5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</a:br>
            <a:r>
              <a:rPr lang="en-US" sz="1000" dirty="0">
                <a:solidFill>
                  <a:schemeClr val="tx1">
                    <a:lumMod val="95000"/>
                    <a:lumOff val="5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 - Prem as-a-Service</a:t>
            </a:r>
            <a:br>
              <a:rPr lang="en-US" sz="1000" dirty="0">
                <a:solidFill>
                  <a:schemeClr val="tx1">
                    <a:lumMod val="95000"/>
                    <a:lumOff val="5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</a:br>
            <a:r>
              <a:rPr lang="en-US" sz="1000" dirty="0">
                <a:solidFill>
                  <a:schemeClr val="tx1">
                    <a:lumMod val="95000"/>
                    <a:lumOff val="5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 - SIP Trunks</a:t>
            </a:r>
          </a:p>
          <a:p>
            <a:endParaRPr lang="en-US" sz="1000" dirty="0">
              <a:solidFill>
                <a:schemeClr val="tx1">
                  <a:lumMod val="95000"/>
                  <a:lumOff val="5000"/>
                </a:schemeClr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  <a:p>
            <a:endParaRPr lang="en-US" sz="1000" dirty="0">
              <a:solidFill>
                <a:schemeClr val="tx1">
                  <a:lumMod val="95000"/>
                  <a:lumOff val="5000"/>
                </a:schemeClr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32" name="Rectangle 31">
            <a:extLst>
              <a:ext uri="{FF2B5EF4-FFF2-40B4-BE49-F238E27FC236}">
                <a16:creationId xmlns:a16="http://schemas.microsoft.com/office/drawing/2014/main" id="{E7D90AF9-3ABE-544C-9141-877EE7BD0100}"/>
              </a:ext>
            </a:extLst>
          </p:cNvPr>
          <p:cNvSpPr/>
          <p:nvPr/>
        </p:nvSpPr>
        <p:spPr>
          <a:xfrm>
            <a:off x="3588979" y="513085"/>
            <a:ext cx="1814517" cy="551689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l"/>
            <a:r>
              <a:rPr lang="en-US" sz="750" b="1" i="0">
                <a:solidFill>
                  <a:schemeClr val="tx1">
                    <a:lumMod val="95000"/>
                    <a:lumOff val="5000"/>
                  </a:schemeClr>
                </a:solidFill>
                <a:effectLst/>
                <a:latin typeface="Arial" panose="020B0604020202020204" pitchFamily="34" charset="0"/>
                <a:cs typeface="Arial" panose="020B0604020202020204" pitchFamily="34" charset="0"/>
              </a:rPr>
              <a:t>CORE PRODUCTS</a:t>
            </a:r>
          </a:p>
          <a:p>
            <a:pPr algn="l"/>
            <a:r>
              <a:rPr lang="en-US" sz="750">
                <a:solidFill>
                  <a:schemeClr val="tx1">
                    <a:lumMod val="95000"/>
                    <a:lumOff val="5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- </a:t>
            </a:r>
            <a:r>
              <a:rPr lang="en-US" sz="750" b="0" i="0">
                <a:solidFill>
                  <a:schemeClr val="tx1">
                    <a:lumMod val="95000"/>
                    <a:lumOff val="5000"/>
                  </a:schemeClr>
                </a:solidFill>
                <a:effectLst/>
                <a:latin typeface="Arial" panose="020B0604020202020204" pitchFamily="34" charset="0"/>
                <a:cs typeface="Arial" panose="020B0604020202020204" pitchFamily="34" charset="0"/>
              </a:rPr>
              <a:t>(ACD)</a:t>
            </a:r>
          </a:p>
          <a:p>
            <a:pPr algn="l"/>
            <a:r>
              <a:rPr lang="en-US" sz="750">
                <a:solidFill>
                  <a:schemeClr val="tx1">
                    <a:lumMod val="95000"/>
                    <a:lumOff val="5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- </a:t>
            </a:r>
            <a:r>
              <a:rPr lang="en-US" sz="750" b="0" i="0">
                <a:solidFill>
                  <a:schemeClr val="tx1">
                    <a:lumMod val="95000"/>
                    <a:lumOff val="5000"/>
                  </a:schemeClr>
                </a:solidFill>
                <a:effectLst/>
                <a:latin typeface="Arial" panose="020B0604020202020204" pitchFamily="34" charset="0"/>
                <a:cs typeface="Arial" panose="020B0604020202020204" pitchFamily="34" charset="0"/>
              </a:rPr>
              <a:t>APIs &amp; SDKs</a:t>
            </a:r>
          </a:p>
          <a:p>
            <a:pPr algn="l"/>
            <a:r>
              <a:rPr lang="en-US" sz="750">
                <a:solidFill>
                  <a:schemeClr val="tx1">
                    <a:lumMod val="95000"/>
                    <a:lumOff val="5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- </a:t>
            </a:r>
            <a:r>
              <a:rPr lang="en-US" sz="750" b="0" i="0">
                <a:solidFill>
                  <a:schemeClr val="tx1">
                    <a:lumMod val="95000"/>
                    <a:lumOff val="5000"/>
                  </a:schemeClr>
                </a:solidFill>
                <a:effectLst/>
                <a:latin typeface="Arial" panose="020B0604020202020204" pitchFamily="34" charset="0"/>
                <a:cs typeface="Arial" panose="020B0604020202020204" pitchFamily="34" charset="0"/>
              </a:rPr>
              <a:t>Call and Screen Recording</a:t>
            </a:r>
            <a:endParaRPr lang="en-US" sz="750">
              <a:solidFill>
                <a:schemeClr val="tx1">
                  <a:lumMod val="95000"/>
                  <a:lumOff val="5000"/>
                </a:schemeClr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algn="l"/>
            <a:r>
              <a:rPr lang="en-US" sz="750">
                <a:solidFill>
                  <a:schemeClr val="tx1">
                    <a:lumMod val="95000"/>
                    <a:lumOff val="5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- </a:t>
            </a:r>
            <a:r>
              <a:rPr lang="en-US" sz="750" b="0" i="0">
                <a:solidFill>
                  <a:schemeClr val="tx1">
                    <a:lumMod val="95000"/>
                    <a:lumOff val="5000"/>
                  </a:schemeClr>
                </a:solidFill>
                <a:effectLst/>
                <a:latin typeface="Arial" panose="020B0604020202020204" pitchFamily="34" charset="0"/>
                <a:cs typeface="Arial" panose="020B0604020202020204" pitchFamily="34" charset="0"/>
              </a:rPr>
              <a:t>CRM/ERP Integrations</a:t>
            </a:r>
          </a:p>
          <a:p>
            <a:pPr algn="l"/>
            <a:r>
              <a:rPr lang="en-US" sz="750">
                <a:solidFill>
                  <a:schemeClr val="tx1">
                    <a:lumMod val="95000"/>
                    <a:lumOff val="5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- </a:t>
            </a:r>
            <a:r>
              <a:rPr lang="en-US" sz="750" b="0" i="0">
                <a:solidFill>
                  <a:schemeClr val="tx1">
                    <a:lumMod val="95000"/>
                    <a:lumOff val="5000"/>
                  </a:schemeClr>
                </a:solidFill>
                <a:effectLst/>
                <a:latin typeface="Arial" panose="020B0604020202020204" pitchFamily="34" charset="0"/>
                <a:cs typeface="Arial" panose="020B0604020202020204" pitchFamily="34" charset="0"/>
              </a:rPr>
              <a:t>Dialers</a:t>
            </a:r>
            <a:endParaRPr lang="en-US" sz="750">
              <a:solidFill>
                <a:schemeClr val="tx1">
                  <a:lumMod val="95000"/>
                  <a:lumOff val="5000"/>
                </a:schemeClr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algn="l"/>
            <a:r>
              <a:rPr lang="en-US" sz="750" b="0" i="0">
                <a:solidFill>
                  <a:schemeClr val="tx1">
                    <a:lumMod val="95000"/>
                    <a:lumOff val="5000"/>
                  </a:schemeClr>
                </a:solidFill>
                <a:effectLst/>
                <a:latin typeface="Arial" panose="020B0604020202020204" pitchFamily="34" charset="0"/>
                <a:cs typeface="Arial" panose="020B0604020202020204" pitchFamily="34" charset="0"/>
              </a:rPr>
              <a:t>     </a:t>
            </a:r>
            <a:r>
              <a:rPr lang="en-US" sz="750">
                <a:solidFill>
                  <a:schemeClr val="tx1">
                    <a:lumMod val="95000"/>
                    <a:lumOff val="5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 - </a:t>
            </a:r>
            <a:r>
              <a:rPr lang="en-US" sz="750" b="0" i="0">
                <a:solidFill>
                  <a:schemeClr val="tx1">
                    <a:lumMod val="95000"/>
                    <a:lumOff val="5000"/>
                  </a:schemeClr>
                </a:solidFill>
                <a:effectLst/>
                <a:latin typeface="Arial" panose="020B0604020202020204" pitchFamily="34" charset="0"/>
                <a:cs typeface="Arial" panose="020B0604020202020204" pitchFamily="34" charset="0"/>
              </a:rPr>
              <a:t>Preview</a:t>
            </a:r>
            <a:endParaRPr lang="en-US" sz="750">
              <a:solidFill>
                <a:schemeClr val="tx1">
                  <a:lumMod val="95000"/>
                  <a:lumOff val="5000"/>
                </a:schemeClr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algn="l"/>
            <a:r>
              <a:rPr lang="en-US" sz="750">
                <a:solidFill>
                  <a:schemeClr val="tx1">
                    <a:lumMod val="95000"/>
                    <a:lumOff val="5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      - </a:t>
            </a:r>
            <a:r>
              <a:rPr lang="en-US" sz="750" b="0" i="0">
                <a:solidFill>
                  <a:schemeClr val="tx1">
                    <a:lumMod val="95000"/>
                    <a:lumOff val="5000"/>
                  </a:schemeClr>
                </a:solidFill>
                <a:effectLst/>
                <a:latin typeface="Arial" panose="020B0604020202020204" pitchFamily="34" charset="0"/>
                <a:cs typeface="Arial" panose="020B0604020202020204" pitchFamily="34" charset="0"/>
              </a:rPr>
              <a:t>Power</a:t>
            </a:r>
          </a:p>
          <a:p>
            <a:pPr algn="l"/>
            <a:r>
              <a:rPr lang="en-US" sz="750">
                <a:solidFill>
                  <a:schemeClr val="tx1">
                    <a:lumMod val="95000"/>
                    <a:lumOff val="5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      - </a:t>
            </a:r>
            <a:r>
              <a:rPr lang="en-US" sz="750" b="0" i="0">
                <a:solidFill>
                  <a:schemeClr val="tx1">
                    <a:lumMod val="95000"/>
                    <a:lumOff val="5000"/>
                  </a:schemeClr>
                </a:solidFill>
                <a:effectLst/>
                <a:latin typeface="Arial" panose="020B0604020202020204" pitchFamily="34" charset="0"/>
                <a:cs typeface="Arial" panose="020B0604020202020204" pitchFamily="34" charset="0"/>
              </a:rPr>
              <a:t>Predictive</a:t>
            </a:r>
            <a:endParaRPr lang="en-US" sz="750">
              <a:solidFill>
                <a:schemeClr val="tx1">
                  <a:lumMod val="95000"/>
                  <a:lumOff val="5000"/>
                </a:schemeClr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algn="l"/>
            <a:r>
              <a:rPr lang="en-US" sz="750" b="0" i="0">
                <a:solidFill>
                  <a:schemeClr val="tx1">
                    <a:lumMod val="95000"/>
                    <a:lumOff val="5000"/>
                  </a:schemeClr>
                </a:solidFill>
                <a:effectLst/>
                <a:latin typeface="Arial" panose="020B0604020202020204" pitchFamily="34" charset="0"/>
                <a:cs typeface="Arial" panose="020B0604020202020204" pitchFamily="34" charset="0"/>
              </a:rPr>
              <a:t>- Inbound/Outbound/Blended</a:t>
            </a:r>
            <a:endParaRPr lang="en-US" sz="750">
              <a:solidFill>
                <a:schemeClr val="tx1">
                  <a:lumMod val="95000"/>
                  <a:lumOff val="5000"/>
                </a:schemeClr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  <a:p>
            <a:r>
              <a:rPr lang="en-US" sz="750" b="0" i="0">
                <a:solidFill>
                  <a:schemeClr val="tx1">
                    <a:lumMod val="95000"/>
                    <a:lumOff val="5000"/>
                  </a:schemeClr>
                </a:solidFill>
                <a:effectLst/>
                <a:latin typeface="Arial" panose="020B0604020202020204" pitchFamily="34" charset="0"/>
                <a:cs typeface="Arial" panose="020B0604020202020204" pitchFamily="34" charset="0"/>
              </a:rPr>
              <a:t>- Interactive Voice Response</a:t>
            </a:r>
          </a:p>
          <a:p>
            <a:pPr algn="l"/>
            <a:r>
              <a:rPr lang="en-US" sz="750" b="0" i="0">
                <a:solidFill>
                  <a:schemeClr val="tx1">
                    <a:lumMod val="95000"/>
                    <a:lumOff val="5000"/>
                  </a:schemeClr>
                </a:solidFill>
                <a:effectLst/>
                <a:latin typeface="Arial" panose="020B0604020202020204" pitchFamily="34" charset="0"/>
                <a:cs typeface="Arial" panose="020B0604020202020204" pitchFamily="34" charset="0"/>
              </a:rPr>
              <a:t>- Omnichannel &amp; Digital </a:t>
            </a:r>
          </a:p>
          <a:p>
            <a:pPr algn="l"/>
            <a:r>
              <a:rPr lang="en-US" sz="750" b="0" i="0">
                <a:solidFill>
                  <a:schemeClr val="tx1">
                    <a:lumMod val="95000"/>
                    <a:lumOff val="5000"/>
                  </a:schemeClr>
                </a:solidFill>
                <a:effectLst/>
                <a:latin typeface="Arial" panose="020B0604020202020204" pitchFamily="34" charset="0"/>
                <a:cs typeface="Arial" panose="020B0604020202020204" pitchFamily="34" charset="0"/>
              </a:rPr>
              <a:t>    Engagement</a:t>
            </a:r>
            <a:endParaRPr lang="en-US" sz="750">
              <a:solidFill>
                <a:schemeClr val="tx1">
                  <a:lumMod val="95000"/>
                  <a:lumOff val="5000"/>
                </a:schemeClr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  <a:p>
            <a:r>
              <a:rPr lang="en-US" sz="750" b="0" i="0">
                <a:solidFill>
                  <a:schemeClr val="tx1">
                    <a:lumMod val="95000"/>
                    <a:lumOff val="5000"/>
                  </a:schemeClr>
                </a:solidFill>
                <a:effectLst/>
                <a:latin typeface="Arial" panose="020B0604020202020204" pitchFamily="34" charset="0"/>
                <a:cs typeface="Arial" panose="020B0604020202020204" pitchFamily="34" charset="0"/>
              </a:rPr>
              <a:t>      - Voice, Email, Chat, Mobile</a:t>
            </a:r>
          </a:p>
          <a:p>
            <a:r>
              <a:rPr lang="en-US" sz="750">
                <a:solidFill>
                  <a:schemeClr val="tx1">
                    <a:lumMod val="95000"/>
                    <a:lumOff val="5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        </a:t>
            </a:r>
            <a:r>
              <a:rPr lang="en-US" sz="750" b="0" i="0">
                <a:solidFill>
                  <a:schemeClr val="tx1">
                    <a:lumMod val="95000"/>
                    <a:lumOff val="5000"/>
                  </a:schemeClr>
                </a:solidFill>
                <a:effectLst/>
                <a:latin typeface="Arial" panose="020B0604020202020204" pitchFamily="34" charset="0"/>
                <a:cs typeface="Arial" panose="020B0604020202020204" pitchFamily="34" charset="0"/>
              </a:rPr>
              <a:t>Social, SMS/Text, Video</a:t>
            </a:r>
          </a:p>
          <a:p>
            <a:r>
              <a:rPr lang="en-US" sz="750" b="0" i="0">
                <a:solidFill>
                  <a:schemeClr val="tx1">
                    <a:lumMod val="95000"/>
                    <a:lumOff val="5000"/>
                  </a:schemeClr>
                </a:solidFill>
                <a:effectLst/>
                <a:latin typeface="Arial" panose="020B0604020202020204" pitchFamily="34" charset="0"/>
                <a:cs typeface="Arial" panose="020B0604020202020204" pitchFamily="34" charset="0"/>
              </a:rPr>
              <a:t>- Reporting, Analytics &amp; BI</a:t>
            </a:r>
          </a:p>
          <a:p>
            <a:r>
              <a:rPr lang="en-US" sz="750" b="0" i="0">
                <a:solidFill>
                  <a:schemeClr val="tx1">
                    <a:lumMod val="95000"/>
                    <a:lumOff val="5000"/>
                  </a:schemeClr>
                </a:solidFill>
                <a:effectLst/>
                <a:latin typeface="Arial" panose="020B0604020202020204" pitchFamily="34" charset="0"/>
                <a:cs typeface="Arial" panose="020B0604020202020204" pitchFamily="34" charset="0"/>
              </a:rPr>
              <a:t>- Self-Service</a:t>
            </a:r>
            <a:endParaRPr lang="en-US" sz="750">
              <a:solidFill>
                <a:schemeClr val="tx1">
                  <a:lumMod val="95000"/>
                  <a:lumOff val="5000"/>
                </a:schemeClr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  <a:p>
            <a:r>
              <a:rPr lang="en-US" sz="750" b="0" i="0">
                <a:solidFill>
                  <a:schemeClr val="tx1">
                    <a:lumMod val="95000"/>
                    <a:lumOff val="5000"/>
                  </a:schemeClr>
                </a:solidFill>
                <a:effectLst/>
                <a:latin typeface="Arial" panose="020B0604020202020204" pitchFamily="34" charset="0"/>
                <a:cs typeface="Arial" panose="020B0604020202020204" pitchFamily="34" charset="0"/>
              </a:rPr>
              <a:t>- UC Integrations</a:t>
            </a:r>
          </a:p>
          <a:p>
            <a:pPr algn="l"/>
            <a:endParaRPr lang="en-US" sz="750" b="1" i="0">
              <a:solidFill>
                <a:schemeClr val="tx1">
                  <a:lumMod val="95000"/>
                  <a:lumOff val="5000"/>
                </a:schemeClr>
              </a:solidFill>
              <a:effectLst/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algn="l"/>
            <a:r>
              <a:rPr lang="en-US" sz="750" b="1" i="0">
                <a:solidFill>
                  <a:schemeClr val="tx1">
                    <a:lumMod val="95000"/>
                    <a:lumOff val="5000"/>
                  </a:schemeClr>
                </a:solidFill>
                <a:effectLst/>
                <a:latin typeface="Arial" panose="020B0604020202020204" pitchFamily="34" charset="0"/>
                <a:cs typeface="Arial" panose="020B0604020202020204" pitchFamily="34" charset="0"/>
              </a:rPr>
              <a:t>ARTIFICIAL INTELLIGENCE</a:t>
            </a:r>
          </a:p>
          <a:p>
            <a:pPr algn="l"/>
            <a:r>
              <a:rPr lang="en-US" sz="750">
                <a:solidFill>
                  <a:schemeClr val="tx1">
                    <a:lumMod val="95000"/>
                    <a:lumOff val="5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    -</a:t>
            </a:r>
            <a:r>
              <a:rPr lang="en-US" sz="750" b="1">
                <a:solidFill>
                  <a:schemeClr val="tx1">
                    <a:lumMod val="95000"/>
                    <a:lumOff val="5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sz="750" b="0" i="0">
                <a:solidFill>
                  <a:schemeClr val="tx1">
                    <a:lumMod val="95000"/>
                    <a:lumOff val="5000"/>
                  </a:schemeClr>
                </a:solidFill>
                <a:effectLst/>
                <a:latin typeface="Arial" panose="020B0604020202020204" pitchFamily="34" charset="0"/>
                <a:cs typeface="Arial" panose="020B0604020202020204" pitchFamily="34" charset="0"/>
              </a:rPr>
              <a:t>Conversational AI &amp; Chatbots</a:t>
            </a:r>
          </a:p>
          <a:p>
            <a:pPr algn="l"/>
            <a:r>
              <a:rPr lang="en-US" sz="750">
                <a:solidFill>
                  <a:schemeClr val="tx1">
                    <a:lumMod val="95000"/>
                    <a:lumOff val="5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    - </a:t>
            </a:r>
            <a:r>
              <a:rPr lang="en-US" sz="750" b="0" i="0">
                <a:solidFill>
                  <a:schemeClr val="tx1">
                    <a:lumMod val="95000"/>
                    <a:lumOff val="5000"/>
                  </a:schemeClr>
                </a:solidFill>
                <a:effectLst/>
                <a:latin typeface="Arial" panose="020B0604020202020204" pitchFamily="34" charset="0"/>
                <a:cs typeface="Arial" panose="020B0604020202020204" pitchFamily="34" charset="0"/>
              </a:rPr>
              <a:t>Real-Time Assist Coaching</a:t>
            </a:r>
            <a:endParaRPr lang="en-US" sz="750">
              <a:solidFill>
                <a:schemeClr val="tx1">
                  <a:lumMod val="95000"/>
                  <a:lumOff val="5000"/>
                </a:schemeClr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algn="l"/>
            <a:r>
              <a:rPr lang="en-US" sz="750" b="0" i="0">
                <a:solidFill>
                  <a:schemeClr val="tx1">
                    <a:lumMod val="95000"/>
                    <a:lumOff val="5000"/>
                  </a:schemeClr>
                </a:solidFill>
                <a:effectLst/>
                <a:latin typeface="Arial" panose="020B0604020202020204" pitchFamily="34" charset="0"/>
                <a:cs typeface="Arial" panose="020B0604020202020204" pitchFamily="34" charset="0"/>
              </a:rPr>
              <a:t>    - Virtual Assistants</a:t>
            </a:r>
          </a:p>
          <a:p>
            <a:pPr algn="l"/>
            <a:endParaRPr lang="en-US" sz="750" b="0" i="0">
              <a:solidFill>
                <a:schemeClr val="tx1">
                  <a:lumMod val="95000"/>
                  <a:lumOff val="5000"/>
                </a:schemeClr>
              </a:solidFill>
              <a:effectLst/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algn="l"/>
            <a:r>
              <a:rPr lang="en-US" sz="750" b="1" i="0">
                <a:solidFill>
                  <a:schemeClr val="tx1">
                    <a:lumMod val="95000"/>
                    <a:lumOff val="5000"/>
                  </a:schemeClr>
                </a:solidFill>
                <a:effectLst/>
                <a:latin typeface="Arial" panose="020B0604020202020204" pitchFamily="34" charset="0"/>
                <a:cs typeface="Arial" panose="020B0604020202020204" pitchFamily="34" charset="0"/>
              </a:rPr>
              <a:t>BUSINESS PROCESS OUTSOURCING</a:t>
            </a:r>
          </a:p>
          <a:p>
            <a:pPr algn="l"/>
            <a:endParaRPr lang="en-US" sz="750" b="1">
              <a:solidFill>
                <a:schemeClr val="tx1">
                  <a:lumMod val="95000"/>
                  <a:lumOff val="5000"/>
                </a:schemeClr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algn="l"/>
            <a:r>
              <a:rPr lang="en-US" sz="750" b="1" i="0">
                <a:solidFill>
                  <a:schemeClr val="tx1">
                    <a:lumMod val="95000"/>
                    <a:lumOff val="5000"/>
                  </a:schemeClr>
                </a:solidFill>
                <a:effectLst/>
                <a:latin typeface="Arial" panose="020B0604020202020204" pitchFamily="34" charset="0"/>
                <a:cs typeface="Arial" panose="020B0604020202020204" pitchFamily="34" charset="0"/>
              </a:rPr>
              <a:t>COMPLIANCE CONSULTING &amp; IMPLEMENTATION</a:t>
            </a:r>
          </a:p>
          <a:p>
            <a:pPr algn="l"/>
            <a:endParaRPr lang="en-US" sz="750" b="1" i="0">
              <a:solidFill>
                <a:schemeClr val="tx1">
                  <a:lumMod val="95000"/>
                  <a:lumOff val="5000"/>
                </a:schemeClr>
              </a:solidFill>
              <a:effectLst/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algn="l"/>
            <a:r>
              <a:rPr lang="en-US" sz="750" b="1" i="0">
                <a:solidFill>
                  <a:schemeClr val="tx1">
                    <a:lumMod val="95000"/>
                    <a:lumOff val="5000"/>
                  </a:schemeClr>
                </a:solidFill>
                <a:effectLst/>
                <a:latin typeface="Arial" panose="020B0604020202020204" pitchFamily="34" charset="0"/>
                <a:cs typeface="Arial" panose="020B0604020202020204" pitchFamily="34" charset="0"/>
              </a:rPr>
              <a:t>CRM INTEGRATORS &amp; LICENSING</a:t>
            </a:r>
          </a:p>
          <a:p>
            <a:pPr algn="l"/>
            <a:endParaRPr lang="en-US" sz="750" b="1" i="0">
              <a:solidFill>
                <a:schemeClr val="tx1">
                  <a:lumMod val="95000"/>
                  <a:lumOff val="5000"/>
                </a:schemeClr>
              </a:solidFill>
              <a:effectLst/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algn="l"/>
            <a:r>
              <a:rPr lang="en-US" sz="750" b="1" i="0">
                <a:solidFill>
                  <a:schemeClr val="tx1">
                    <a:lumMod val="95000"/>
                    <a:lumOff val="5000"/>
                  </a:schemeClr>
                </a:solidFill>
                <a:effectLst/>
                <a:latin typeface="Arial" panose="020B0604020202020204" pitchFamily="34" charset="0"/>
                <a:cs typeface="Arial" panose="020B0604020202020204" pitchFamily="34" charset="0"/>
              </a:rPr>
              <a:t>EMPLOYEE ENGAGEMENT</a:t>
            </a:r>
          </a:p>
          <a:p>
            <a:pPr algn="l"/>
            <a:r>
              <a:rPr lang="en-US" sz="750">
                <a:solidFill>
                  <a:schemeClr val="tx1">
                    <a:lumMod val="95000"/>
                    <a:lumOff val="5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-</a:t>
            </a:r>
            <a:r>
              <a:rPr lang="en-US" sz="750" b="1">
                <a:solidFill>
                  <a:schemeClr val="tx1">
                    <a:lumMod val="95000"/>
                    <a:lumOff val="5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sz="750" b="0" i="0">
                <a:solidFill>
                  <a:schemeClr val="tx1">
                    <a:lumMod val="95000"/>
                    <a:lumOff val="5000"/>
                  </a:schemeClr>
                </a:solidFill>
                <a:effectLst/>
                <a:latin typeface="Arial" panose="020B0604020202020204" pitchFamily="34" charset="0"/>
                <a:cs typeface="Arial" panose="020B0604020202020204" pitchFamily="34" charset="0"/>
              </a:rPr>
              <a:t>Gamification</a:t>
            </a:r>
          </a:p>
          <a:p>
            <a:pPr algn="l"/>
            <a:r>
              <a:rPr lang="en-US" sz="750" b="0" i="0">
                <a:solidFill>
                  <a:schemeClr val="tx1">
                    <a:lumMod val="95000"/>
                    <a:lumOff val="5000"/>
                  </a:schemeClr>
                </a:solidFill>
                <a:effectLst/>
                <a:latin typeface="Arial" panose="020B0604020202020204" pitchFamily="34" charset="0"/>
                <a:cs typeface="Arial" panose="020B0604020202020204" pitchFamily="34" charset="0"/>
              </a:rPr>
              <a:t>- Workforce Management</a:t>
            </a:r>
          </a:p>
          <a:p>
            <a:pPr algn="l"/>
            <a:r>
              <a:rPr lang="en-US" sz="750" b="0" i="0">
                <a:solidFill>
                  <a:schemeClr val="tx1">
                    <a:lumMod val="95000"/>
                    <a:lumOff val="5000"/>
                  </a:schemeClr>
                </a:solidFill>
                <a:effectLst/>
                <a:latin typeface="Arial" panose="020B0604020202020204" pitchFamily="34" charset="0"/>
                <a:cs typeface="Arial" panose="020B0604020202020204" pitchFamily="34" charset="0"/>
              </a:rPr>
              <a:t>- Workforce Optimization</a:t>
            </a:r>
          </a:p>
          <a:p>
            <a:pPr marL="171450" indent="-171450" algn="l">
              <a:buFontTx/>
              <a:buChar char="-"/>
            </a:pPr>
            <a:endParaRPr lang="en-US" sz="750" b="0" i="0">
              <a:solidFill>
                <a:schemeClr val="tx1">
                  <a:lumMod val="95000"/>
                  <a:lumOff val="5000"/>
                </a:schemeClr>
              </a:solidFill>
              <a:effectLst/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algn="l"/>
            <a:r>
              <a:rPr lang="en-US" sz="750" b="1" i="0">
                <a:solidFill>
                  <a:schemeClr val="tx1">
                    <a:lumMod val="95000"/>
                    <a:lumOff val="5000"/>
                  </a:schemeClr>
                </a:solidFill>
                <a:effectLst/>
                <a:latin typeface="Arial" panose="020B0604020202020204" pitchFamily="34" charset="0"/>
                <a:cs typeface="Arial" panose="020B0604020202020204" pitchFamily="34" charset="0"/>
              </a:rPr>
              <a:t>KNOWLEDGE MANAGEMENT</a:t>
            </a:r>
          </a:p>
          <a:p>
            <a:pPr algn="l"/>
            <a:r>
              <a:rPr lang="en-US" sz="750" b="1" i="0">
                <a:solidFill>
                  <a:schemeClr val="tx1">
                    <a:lumMod val="95000"/>
                    <a:lumOff val="5000"/>
                  </a:schemeClr>
                </a:solidFill>
                <a:effectLst/>
                <a:latin typeface="Arial" panose="020B0604020202020204" pitchFamily="34" charset="0"/>
                <a:cs typeface="Arial" panose="020B0604020202020204" pitchFamily="34" charset="0"/>
              </a:rPr>
              <a:t>QUALITY MANAGEMENT &amp; ASSURANCE</a:t>
            </a:r>
          </a:p>
          <a:p>
            <a:pPr algn="l"/>
            <a:r>
              <a:rPr lang="en-US" sz="750">
                <a:solidFill>
                  <a:schemeClr val="tx1">
                    <a:lumMod val="95000"/>
                    <a:lumOff val="5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- </a:t>
            </a:r>
            <a:r>
              <a:rPr lang="en-US" sz="750" b="0" i="0">
                <a:solidFill>
                  <a:schemeClr val="tx1">
                    <a:lumMod val="95000"/>
                    <a:lumOff val="5000"/>
                  </a:schemeClr>
                </a:solidFill>
                <a:effectLst/>
                <a:latin typeface="Arial" panose="020B0604020202020204" pitchFamily="34" charset="0"/>
                <a:cs typeface="Arial" panose="020B0604020202020204" pitchFamily="34" charset="0"/>
              </a:rPr>
              <a:t>Agent Coaching &amp; </a:t>
            </a:r>
          </a:p>
          <a:p>
            <a:pPr algn="l"/>
            <a:r>
              <a:rPr lang="en-US" sz="750" b="0" i="0">
                <a:solidFill>
                  <a:schemeClr val="tx1">
                    <a:lumMod val="95000"/>
                    <a:lumOff val="5000"/>
                  </a:schemeClr>
                </a:solidFill>
                <a:effectLst/>
                <a:latin typeface="Arial" panose="020B0604020202020204" pitchFamily="34" charset="0"/>
                <a:cs typeface="Arial" panose="020B0604020202020204" pitchFamily="34" charset="0"/>
              </a:rPr>
              <a:t>  Performance</a:t>
            </a:r>
            <a:endParaRPr lang="en-US" sz="750">
              <a:solidFill>
                <a:schemeClr val="tx1">
                  <a:lumMod val="95000"/>
                  <a:lumOff val="5000"/>
                </a:schemeClr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algn="l"/>
            <a:r>
              <a:rPr lang="en-US" sz="750" b="0" i="0">
                <a:solidFill>
                  <a:schemeClr val="tx1">
                    <a:lumMod val="95000"/>
                    <a:lumOff val="5000"/>
                  </a:schemeClr>
                </a:solidFill>
                <a:effectLst/>
                <a:latin typeface="Arial" panose="020B0604020202020204" pitchFamily="34" charset="0"/>
                <a:cs typeface="Arial" panose="020B0604020202020204" pitchFamily="34" charset="0"/>
              </a:rPr>
              <a:t>- Compliance and Monitoring</a:t>
            </a:r>
          </a:p>
          <a:p>
            <a:pPr algn="l"/>
            <a:endParaRPr lang="en-US" sz="750" b="1" i="0">
              <a:solidFill>
                <a:schemeClr val="tx1">
                  <a:lumMod val="95000"/>
                  <a:lumOff val="5000"/>
                </a:schemeClr>
              </a:solidFill>
              <a:effectLst/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algn="l"/>
            <a:r>
              <a:rPr lang="en-US" sz="750" b="1" i="0">
                <a:solidFill>
                  <a:schemeClr val="tx1">
                    <a:lumMod val="95000"/>
                    <a:lumOff val="5000"/>
                  </a:schemeClr>
                </a:solidFill>
                <a:effectLst/>
                <a:latin typeface="Arial" panose="020B0604020202020204" pitchFamily="34" charset="0"/>
                <a:cs typeface="Arial" panose="020B0604020202020204" pitchFamily="34" charset="0"/>
              </a:rPr>
              <a:t>ROBOTIC PROCESS AUTOMATION (RPA)</a:t>
            </a:r>
          </a:p>
          <a:p>
            <a:endParaRPr lang="en-US" sz="750">
              <a:solidFill>
                <a:schemeClr val="tx1">
                  <a:lumMod val="95000"/>
                  <a:lumOff val="5000"/>
                </a:schemeClr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33" name="Rectangle 32">
            <a:extLst>
              <a:ext uri="{FF2B5EF4-FFF2-40B4-BE49-F238E27FC236}">
                <a16:creationId xmlns:a16="http://schemas.microsoft.com/office/drawing/2014/main" id="{6EBED064-EA8D-0F4F-A719-F35780787C80}"/>
              </a:ext>
            </a:extLst>
          </p:cNvPr>
          <p:cNvSpPr/>
          <p:nvPr/>
        </p:nvSpPr>
        <p:spPr>
          <a:xfrm>
            <a:off x="5324471" y="565583"/>
            <a:ext cx="1914514" cy="5016758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US" sz="1000" b="1" dirty="0">
                <a:solidFill>
                  <a:schemeClr val="tx1">
                    <a:lumMod val="95000"/>
                    <a:lumOff val="5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IDENTIFY</a:t>
            </a:r>
            <a:br>
              <a:rPr lang="en-US" sz="1000" dirty="0">
                <a:solidFill>
                  <a:schemeClr val="tx1">
                    <a:lumMod val="95000"/>
                    <a:lumOff val="5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</a:br>
            <a:r>
              <a:rPr lang="en-US" sz="1000" dirty="0">
                <a:solidFill>
                  <a:schemeClr val="tx1">
                    <a:lumMod val="95000"/>
                    <a:lumOff val="5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 - Virtual CISO</a:t>
            </a:r>
            <a:br>
              <a:rPr lang="en-US" sz="1000" dirty="0">
                <a:solidFill>
                  <a:schemeClr val="tx1">
                    <a:lumMod val="95000"/>
                    <a:lumOff val="5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</a:br>
            <a:r>
              <a:rPr lang="en-US" sz="1000" dirty="0">
                <a:solidFill>
                  <a:schemeClr val="tx1">
                    <a:lumMod val="95000"/>
                    <a:lumOff val="5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 - Cyber Consulting</a:t>
            </a:r>
            <a:br>
              <a:rPr lang="en-US" sz="1000" dirty="0">
                <a:solidFill>
                  <a:schemeClr val="tx1">
                    <a:lumMod val="95000"/>
                    <a:lumOff val="5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</a:br>
            <a:r>
              <a:rPr lang="en-US" sz="1000" dirty="0">
                <a:solidFill>
                  <a:schemeClr val="tx1">
                    <a:lumMod val="95000"/>
                    <a:lumOff val="5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 - Vulnerability Assess.</a:t>
            </a:r>
            <a:br>
              <a:rPr lang="en-US" sz="1000" dirty="0">
                <a:solidFill>
                  <a:schemeClr val="tx1">
                    <a:lumMod val="95000"/>
                    <a:lumOff val="5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</a:br>
            <a:r>
              <a:rPr lang="en-US" sz="1000" dirty="0">
                <a:solidFill>
                  <a:schemeClr val="tx1">
                    <a:lumMod val="95000"/>
                    <a:lumOff val="5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 - Penetration Test</a:t>
            </a:r>
            <a:br>
              <a:rPr lang="en-US" sz="1000" dirty="0">
                <a:solidFill>
                  <a:schemeClr val="tx1">
                    <a:lumMod val="95000"/>
                    <a:lumOff val="5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</a:br>
            <a:r>
              <a:rPr lang="en-US" sz="1000" dirty="0">
                <a:solidFill>
                  <a:schemeClr val="tx1">
                    <a:lumMod val="95000"/>
                    <a:lumOff val="5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 - Compliance</a:t>
            </a:r>
            <a:br>
              <a:rPr lang="en-US" sz="1000" dirty="0">
                <a:solidFill>
                  <a:schemeClr val="tx1">
                    <a:lumMod val="95000"/>
                    <a:lumOff val="5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</a:br>
            <a:r>
              <a:rPr lang="en-US" sz="1000" dirty="0">
                <a:solidFill>
                  <a:schemeClr val="tx1">
                    <a:lumMod val="95000"/>
                    <a:lumOff val="5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 - Phishing Simulation</a:t>
            </a:r>
            <a:br>
              <a:rPr lang="en-US" sz="1000" dirty="0">
                <a:solidFill>
                  <a:schemeClr val="tx1">
                    <a:lumMod val="95000"/>
                    <a:lumOff val="5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</a:br>
            <a:r>
              <a:rPr lang="en-US" sz="1000" dirty="0">
                <a:solidFill>
                  <a:schemeClr val="tx1">
                    <a:lumMod val="95000"/>
                    <a:lumOff val="5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 - Security Awareness </a:t>
            </a:r>
            <a:br>
              <a:rPr lang="en-US" sz="1000" dirty="0">
                <a:solidFill>
                  <a:schemeClr val="tx1">
                    <a:lumMod val="95000"/>
                    <a:lumOff val="5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</a:br>
            <a:r>
              <a:rPr lang="en-US" sz="1000" dirty="0">
                <a:solidFill>
                  <a:schemeClr val="tx1">
                    <a:lumMod val="95000"/>
                    <a:lumOff val="5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   Training</a:t>
            </a:r>
            <a:br>
              <a:rPr lang="en-US" sz="1000" dirty="0">
                <a:solidFill>
                  <a:schemeClr val="tx1">
                    <a:lumMod val="95000"/>
                    <a:lumOff val="5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</a:br>
            <a:br>
              <a:rPr lang="en-US" sz="1000" dirty="0">
                <a:solidFill>
                  <a:schemeClr val="tx1">
                    <a:lumMod val="95000"/>
                    <a:lumOff val="5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</a:br>
            <a:r>
              <a:rPr lang="en-US" sz="1000" b="1" dirty="0">
                <a:solidFill>
                  <a:schemeClr val="tx1">
                    <a:lumMod val="95000"/>
                    <a:lumOff val="5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PROTECT</a:t>
            </a:r>
            <a:br>
              <a:rPr lang="en-US" sz="1000" dirty="0">
                <a:solidFill>
                  <a:schemeClr val="tx1">
                    <a:lumMod val="95000"/>
                    <a:lumOff val="5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</a:br>
            <a:r>
              <a:rPr lang="en-US" sz="1000" dirty="0">
                <a:solidFill>
                  <a:schemeClr val="tx1">
                    <a:lumMod val="95000"/>
                    <a:lumOff val="5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 - Managed Firewall</a:t>
            </a:r>
            <a:br>
              <a:rPr lang="en-US" sz="1000" dirty="0">
                <a:solidFill>
                  <a:schemeClr val="tx1">
                    <a:lumMod val="95000"/>
                    <a:lumOff val="5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</a:br>
            <a:r>
              <a:rPr lang="en-US" sz="1000" dirty="0">
                <a:solidFill>
                  <a:schemeClr val="tx1">
                    <a:lumMod val="95000"/>
                    <a:lumOff val="5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 - Web Security</a:t>
            </a:r>
            <a:br>
              <a:rPr lang="en-US" sz="1000" dirty="0">
                <a:solidFill>
                  <a:schemeClr val="tx1">
                    <a:lumMod val="95000"/>
                    <a:lumOff val="5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</a:br>
            <a:r>
              <a:rPr lang="en-US" sz="1000" dirty="0">
                <a:solidFill>
                  <a:schemeClr val="tx1">
                    <a:lumMod val="95000"/>
                    <a:lumOff val="5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 - Email Security</a:t>
            </a:r>
          </a:p>
          <a:p>
            <a:r>
              <a:rPr lang="en-US" sz="1000" dirty="0">
                <a:solidFill>
                  <a:schemeClr val="tx1">
                    <a:lumMod val="95000"/>
                    <a:lumOff val="5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 - Endpoint Protection</a:t>
            </a:r>
            <a:br>
              <a:rPr lang="en-US" sz="1000" dirty="0">
                <a:solidFill>
                  <a:schemeClr val="tx1">
                    <a:lumMod val="95000"/>
                    <a:lumOff val="5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</a:br>
            <a:r>
              <a:rPr lang="en-US" sz="1000" dirty="0">
                <a:solidFill>
                  <a:schemeClr val="tx1">
                    <a:lumMod val="95000"/>
                    <a:lumOff val="5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 - Managed Cloud FW</a:t>
            </a:r>
            <a:br>
              <a:rPr lang="en-US" sz="1000" dirty="0">
                <a:solidFill>
                  <a:schemeClr val="tx1">
                    <a:lumMod val="95000"/>
                    <a:lumOff val="5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</a:br>
            <a:r>
              <a:rPr lang="en-US" sz="1000" dirty="0">
                <a:solidFill>
                  <a:schemeClr val="tx1">
                    <a:lumMod val="95000"/>
                    <a:lumOff val="5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 - Data Protection</a:t>
            </a:r>
            <a:br>
              <a:rPr lang="en-US" sz="1000" dirty="0">
                <a:solidFill>
                  <a:schemeClr val="tx1">
                    <a:lumMod val="95000"/>
                    <a:lumOff val="5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</a:br>
            <a:r>
              <a:rPr lang="en-US" sz="1000" dirty="0">
                <a:solidFill>
                  <a:schemeClr val="tx1">
                    <a:lumMod val="95000"/>
                    <a:lumOff val="5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 - Zero-Trust Framework</a:t>
            </a:r>
            <a:br>
              <a:rPr lang="en-US" sz="1000" dirty="0">
                <a:solidFill>
                  <a:schemeClr val="tx1">
                    <a:lumMod val="95000"/>
                    <a:lumOff val="5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</a:br>
            <a:r>
              <a:rPr lang="en-US" sz="1000" dirty="0">
                <a:solidFill>
                  <a:schemeClr val="tx1">
                    <a:lumMod val="95000"/>
                    <a:lumOff val="5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 - Remote User VPN</a:t>
            </a:r>
            <a:br>
              <a:rPr lang="en-US" sz="1000" dirty="0">
                <a:solidFill>
                  <a:schemeClr val="tx1">
                    <a:lumMod val="95000"/>
                    <a:lumOff val="5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</a:br>
            <a:r>
              <a:rPr lang="en-US" sz="1000" dirty="0">
                <a:solidFill>
                  <a:schemeClr val="tx1">
                    <a:lumMod val="95000"/>
                    <a:lumOff val="5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 - Patch Management</a:t>
            </a:r>
          </a:p>
          <a:p>
            <a:endParaRPr lang="en-US" sz="1000" dirty="0">
              <a:solidFill>
                <a:schemeClr val="tx1">
                  <a:lumMod val="95000"/>
                  <a:lumOff val="5000"/>
                </a:schemeClr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  <a:p>
            <a:r>
              <a:rPr lang="en-US" sz="1000" b="1" dirty="0">
                <a:solidFill>
                  <a:schemeClr val="tx1">
                    <a:lumMod val="95000"/>
                    <a:lumOff val="5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DETECT</a:t>
            </a:r>
            <a:br>
              <a:rPr lang="en-US" sz="1000" dirty="0">
                <a:solidFill>
                  <a:schemeClr val="tx1">
                    <a:lumMod val="95000"/>
                    <a:lumOff val="5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</a:br>
            <a:r>
              <a:rPr lang="en-US" sz="1000" dirty="0">
                <a:solidFill>
                  <a:schemeClr val="tx1">
                    <a:lumMod val="95000"/>
                    <a:lumOff val="5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 - Log </a:t>
            </a:r>
            <a:r>
              <a:rPr lang="en-US" sz="1000" dirty="0" err="1">
                <a:solidFill>
                  <a:schemeClr val="tx1">
                    <a:lumMod val="95000"/>
                    <a:lumOff val="5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Mgmt</a:t>
            </a:r>
            <a:r>
              <a:rPr lang="en-US" sz="1000" dirty="0">
                <a:solidFill>
                  <a:schemeClr val="tx1">
                    <a:lumMod val="95000"/>
                    <a:lumOff val="5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 (SEIM)</a:t>
            </a:r>
            <a:br>
              <a:rPr lang="en-US" sz="1000" dirty="0">
                <a:solidFill>
                  <a:schemeClr val="tx1">
                    <a:lumMod val="95000"/>
                    <a:lumOff val="5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</a:br>
            <a:r>
              <a:rPr lang="en-US" sz="1000" dirty="0">
                <a:solidFill>
                  <a:schemeClr val="tx1">
                    <a:lumMod val="95000"/>
                    <a:lumOff val="5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 - AI Machine Learning</a:t>
            </a:r>
            <a:br>
              <a:rPr lang="en-US" sz="1000" dirty="0">
                <a:solidFill>
                  <a:schemeClr val="tx1">
                    <a:lumMod val="95000"/>
                    <a:lumOff val="5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</a:br>
            <a:r>
              <a:rPr lang="en-US" sz="1000" dirty="0">
                <a:solidFill>
                  <a:schemeClr val="tx1">
                    <a:lumMod val="95000"/>
                    <a:lumOff val="5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 - Intrusion Detection</a:t>
            </a:r>
            <a:br>
              <a:rPr lang="en-US" sz="1000" dirty="0">
                <a:solidFill>
                  <a:schemeClr val="tx1">
                    <a:lumMod val="95000"/>
                    <a:lumOff val="5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</a:br>
            <a:r>
              <a:rPr lang="en-US" sz="1000" dirty="0">
                <a:solidFill>
                  <a:schemeClr val="tx1">
                    <a:lumMod val="95000"/>
                    <a:lumOff val="5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 - Intrusion Prevention</a:t>
            </a:r>
            <a:br>
              <a:rPr lang="en-US" sz="1000" dirty="0">
                <a:solidFill>
                  <a:schemeClr val="tx1">
                    <a:lumMod val="95000"/>
                    <a:lumOff val="5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</a:br>
            <a:r>
              <a:rPr lang="en-US" sz="1000" dirty="0">
                <a:solidFill>
                  <a:schemeClr val="tx1">
                    <a:lumMod val="95000"/>
                    <a:lumOff val="5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 - SOC as a Service</a:t>
            </a:r>
            <a:br>
              <a:rPr lang="en-US" sz="1000" dirty="0">
                <a:solidFill>
                  <a:schemeClr val="tx1">
                    <a:lumMod val="95000"/>
                    <a:lumOff val="5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</a:br>
            <a:r>
              <a:rPr lang="en-US" sz="1000" dirty="0">
                <a:solidFill>
                  <a:schemeClr val="tx1">
                    <a:lumMod val="95000"/>
                    <a:lumOff val="5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br>
              <a:rPr lang="en-US" sz="1000" dirty="0">
                <a:solidFill>
                  <a:schemeClr val="tx1">
                    <a:lumMod val="95000"/>
                    <a:lumOff val="5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</a:br>
            <a:r>
              <a:rPr lang="en-US" sz="1000" b="1" dirty="0">
                <a:solidFill>
                  <a:schemeClr val="tx1">
                    <a:lumMod val="95000"/>
                    <a:lumOff val="5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RESPOND</a:t>
            </a:r>
            <a:br>
              <a:rPr lang="en-US" sz="1000" dirty="0">
                <a:solidFill>
                  <a:schemeClr val="tx1">
                    <a:lumMod val="95000"/>
                    <a:lumOff val="5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</a:br>
            <a:r>
              <a:rPr lang="en-US" sz="1000" dirty="0">
                <a:solidFill>
                  <a:schemeClr val="tx1">
                    <a:lumMod val="95000"/>
                    <a:lumOff val="5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 - Incident Response</a:t>
            </a:r>
            <a:br>
              <a:rPr lang="en-US" sz="1000" dirty="0">
                <a:solidFill>
                  <a:schemeClr val="tx1">
                    <a:lumMod val="95000"/>
                    <a:lumOff val="5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</a:br>
            <a:r>
              <a:rPr lang="en-US" sz="1000" dirty="0">
                <a:solidFill>
                  <a:schemeClr val="tx1">
                    <a:lumMod val="95000"/>
                    <a:lumOff val="5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 - Containment / </a:t>
            </a:r>
            <a:br>
              <a:rPr lang="en-US" sz="1000" dirty="0">
                <a:solidFill>
                  <a:schemeClr val="tx1">
                    <a:lumMod val="95000"/>
                    <a:lumOff val="5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</a:br>
            <a:r>
              <a:rPr lang="en-US" sz="1000" dirty="0">
                <a:solidFill>
                  <a:schemeClr val="tx1">
                    <a:lumMod val="95000"/>
                    <a:lumOff val="5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   Eradication / Restore</a:t>
            </a:r>
          </a:p>
        </p:txBody>
      </p:sp>
      <p:sp>
        <p:nvSpPr>
          <p:cNvPr id="34" name="Rectangle 33">
            <a:extLst>
              <a:ext uri="{FF2B5EF4-FFF2-40B4-BE49-F238E27FC236}">
                <a16:creationId xmlns:a16="http://schemas.microsoft.com/office/drawing/2014/main" id="{DF1E1B4C-8DE7-5642-9AB9-CA3C0CF789D1}"/>
              </a:ext>
            </a:extLst>
          </p:cNvPr>
          <p:cNvSpPr/>
          <p:nvPr/>
        </p:nvSpPr>
        <p:spPr>
          <a:xfrm>
            <a:off x="7040308" y="565583"/>
            <a:ext cx="1846304" cy="550920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US" sz="800" b="1">
                <a:solidFill>
                  <a:schemeClr val="tx1">
                    <a:lumMod val="95000"/>
                    <a:lumOff val="5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CLOUD CONNECTIVITY</a:t>
            </a:r>
          </a:p>
          <a:p>
            <a:r>
              <a:rPr lang="en-US" sz="800">
                <a:solidFill>
                  <a:schemeClr val="tx1">
                    <a:lumMod val="95000"/>
                    <a:lumOff val="5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- Data Fabrics</a:t>
            </a:r>
          </a:p>
          <a:p>
            <a:r>
              <a:rPr lang="en-US" sz="800">
                <a:solidFill>
                  <a:schemeClr val="tx1">
                    <a:lumMod val="95000"/>
                    <a:lumOff val="5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   - Public Cloud Connections</a:t>
            </a:r>
          </a:p>
          <a:p>
            <a:r>
              <a:rPr lang="en-US" sz="800">
                <a:solidFill>
                  <a:schemeClr val="tx1">
                    <a:lumMod val="95000"/>
                    <a:lumOff val="5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   - AWS Direct Connects </a:t>
            </a:r>
          </a:p>
          <a:p>
            <a:r>
              <a:rPr lang="en-US" sz="800">
                <a:solidFill>
                  <a:schemeClr val="tx1">
                    <a:lumMod val="95000"/>
                    <a:lumOff val="5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   - AZURE Express Routes</a:t>
            </a:r>
          </a:p>
          <a:p>
            <a:r>
              <a:rPr lang="en-US" sz="800">
                <a:solidFill>
                  <a:schemeClr val="tx1">
                    <a:lumMod val="95000"/>
                    <a:lumOff val="5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   - Oracle </a:t>
            </a:r>
            <a:r>
              <a:rPr lang="en-US" sz="800" err="1">
                <a:solidFill>
                  <a:schemeClr val="tx1">
                    <a:lumMod val="95000"/>
                    <a:lumOff val="5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FastConnects</a:t>
            </a:r>
            <a:r>
              <a:rPr lang="en-US" sz="800">
                <a:solidFill>
                  <a:schemeClr val="tx1">
                    <a:lumMod val="95000"/>
                    <a:lumOff val="5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</a:p>
          <a:p>
            <a:r>
              <a:rPr lang="en-US" sz="800">
                <a:solidFill>
                  <a:schemeClr val="tx1">
                    <a:lumMod val="95000"/>
                    <a:lumOff val="5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   - CDN </a:t>
            </a:r>
          </a:p>
          <a:p>
            <a:endParaRPr lang="en-US" sz="800">
              <a:solidFill>
                <a:schemeClr val="tx1">
                  <a:lumMod val="95000"/>
                  <a:lumOff val="5000"/>
                </a:schemeClr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  <a:p>
            <a:r>
              <a:rPr lang="en-US" sz="800" b="1">
                <a:solidFill>
                  <a:schemeClr val="tx1">
                    <a:lumMod val="95000"/>
                    <a:lumOff val="5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INFRASTRUCTURE: </a:t>
            </a:r>
          </a:p>
          <a:p>
            <a:r>
              <a:rPr lang="en-US" sz="800" b="1">
                <a:solidFill>
                  <a:schemeClr val="tx1">
                    <a:lumMod val="95000"/>
                    <a:lumOff val="5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Data Center and Cloud</a:t>
            </a:r>
            <a:br>
              <a:rPr lang="en-US" sz="800">
                <a:solidFill>
                  <a:schemeClr val="tx1">
                    <a:lumMod val="95000"/>
                    <a:lumOff val="5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</a:br>
            <a:r>
              <a:rPr lang="en-US" sz="800">
                <a:solidFill>
                  <a:schemeClr val="tx1">
                    <a:lumMod val="95000"/>
                    <a:lumOff val="5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 - Public Cloud</a:t>
            </a:r>
          </a:p>
          <a:p>
            <a:r>
              <a:rPr lang="en-US" sz="800">
                <a:solidFill>
                  <a:schemeClr val="tx1">
                    <a:lumMod val="95000"/>
                    <a:lumOff val="5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    - AWS</a:t>
            </a:r>
          </a:p>
          <a:p>
            <a:r>
              <a:rPr lang="en-US" sz="800">
                <a:solidFill>
                  <a:schemeClr val="tx1">
                    <a:lumMod val="95000"/>
                    <a:lumOff val="5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    - AZURE</a:t>
            </a:r>
          </a:p>
          <a:p>
            <a:r>
              <a:rPr lang="en-US" sz="800">
                <a:solidFill>
                  <a:schemeClr val="tx1">
                    <a:lumMod val="95000"/>
                    <a:lumOff val="5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    - GCP</a:t>
            </a:r>
          </a:p>
          <a:p>
            <a:r>
              <a:rPr lang="en-US" sz="800">
                <a:solidFill>
                  <a:schemeClr val="tx1">
                    <a:lumMod val="95000"/>
                    <a:lumOff val="5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    - Oracle Fusion</a:t>
            </a:r>
          </a:p>
          <a:p>
            <a:r>
              <a:rPr lang="en-US" sz="800">
                <a:solidFill>
                  <a:schemeClr val="tx1">
                    <a:lumMod val="95000"/>
                    <a:lumOff val="5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    - SAP HANA</a:t>
            </a:r>
            <a:br>
              <a:rPr lang="en-US" sz="800">
                <a:solidFill>
                  <a:schemeClr val="tx1">
                    <a:lumMod val="95000"/>
                    <a:lumOff val="5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</a:br>
            <a:r>
              <a:rPr lang="en-US" sz="800">
                <a:solidFill>
                  <a:schemeClr val="tx1">
                    <a:lumMod val="95000"/>
                    <a:lumOff val="5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 - Private Cloud</a:t>
            </a:r>
          </a:p>
          <a:p>
            <a:r>
              <a:rPr lang="en-US" sz="800">
                <a:solidFill>
                  <a:schemeClr val="tx1">
                    <a:lumMod val="95000"/>
                    <a:lumOff val="5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 - Hybrid &amp; Multi Cloud</a:t>
            </a:r>
          </a:p>
          <a:p>
            <a:r>
              <a:rPr lang="en-US" sz="800">
                <a:solidFill>
                  <a:schemeClr val="tx1">
                    <a:lumMod val="95000"/>
                    <a:lumOff val="5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 - IaaS</a:t>
            </a:r>
          </a:p>
          <a:p>
            <a:r>
              <a:rPr lang="en-US" sz="800">
                <a:solidFill>
                  <a:schemeClr val="tx1">
                    <a:lumMod val="95000"/>
                    <a:lumOff val="5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 - PaaS</a:t>
            </a:r>
            <a:br>
              <a:rPr lang="en-US" sz="800">
                <a:solidFill>
                  <a:schemeClr val="tx1">
                    <a:lumMod val="95000"/>
                    <a:lumOff val="5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</a:br>
            <a:r>
              <a:rPr lang="en-US" sz="800">
                <a:solidFill>
                  <a:schemeClr val="tx1">
                    <a:lumMod val="95000"/>
                    <a:lumOff val="5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 - Bare Metal</a:t>
            </a:r>
            <a:br>
              <a:rPr lang="en-US" sz="800">
                <a:solidFill>
                  <a:schemeClr val="tx1">
                    <a:lumMod val="95000"/>
                    <a:lumOff val="5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</a:br>
            <a:r>
              <a:rPr lang="en-US" sz="800">
                <a:solidFill>
                  <a:schemeClr val="tx1">
                    <a:lumMod val="95000"/>
                    <a:lumOff val="5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 - </a:t>
            </a:r>
            <a:r>
              <a:rPr lang="en-US" sz="800" err="1">
                <a:solidFill>
                  <a:schemeClr val="tx1">
                    <a:lumMod val="95000"/>
                    <a:lumOff val="5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DRaaS</a:t>
            </a:r>
            <a:endParaRPr lang="en-US" sz="800">
              <a:solidFill>
                <a:schemeClr val="tx1">
                  <a:lumMod val="95000"/>
                  <a:lumOff val="5000"/>
                </a:schemeClr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  <a:p>
            <a:r>
              <a:rPr lang="en-US" sz="800">
                <a:solidFill>
                  <a:schemeClr val="tx1">
                    <a:lumMod val="95000"/>
                    <a:lumOff val="5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 - </a:t>
            </a:r>
            <a:r>
              <a:rPr lang="en-US" sz="800" err="1">
                <a:solidFill>
                  <a:schemeClr val="tx1">
                    <a:lumMod val="95000"/>
                    <a:lumOff val="5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BUaaS</a:t>
            </a:r>
            <a:endParaRPr lang="en-US" sz="800">
              <a:solidFill>
                <a:schemeClr val="tx1">
                  <a:lumMod val="95000"/>
                  <a:lumOff val="5000"/>
                </a:schemeClr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  <a:p>
            <a:r>
              <a:rPr lang="en-US" sz="800">
                <a:solidFill>
                  <a:schemeClr val="tx1">
                    <a:lumMod val="95000"/>
                    <a:lumOff val="5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 - Data Center Colocation</a:t>
            </a:r>
            <a:br>
              <a:rPr lang="en-US" sz="800" b="1">
                <a:solidFill>
                  <a:schemeClr val="tx1">
                    <a:lumMod val="95000"/>
                    <a:lumOff val="5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</a:br>
            <a:br>
              <a:rPr lang="en-US" sz="800" b="1">
                <a:solidFill>
                  <a:schemeClr val="tx1">
                    <a:lumMod val="95000"/>
                    <a:lumOff val="5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</a:br>
            <a:r>
              <a:rPr lang="en-US" sz="800" b="1">
                <a:solidFill>
                  <a:schemeClr val="tx1">
                    <a:lumMod val="95000"/>
                    <a:lumOff val="5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STORAGE</a:t>
            </a:r>
            <a:br>
              <a:rPr lang="en-US" sz="800">
                <a:solidFill>
                  <a:schemeClr val="tx1">
                    <a:lumMod val="95000"/>
                    <a:lumOff val="5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</a:br>
            <a:r>
              <a:rPr lang="en-US" sz="800">
                <a:solidFill>
                  <a:schemeClr val="tx1">
                    <a:lumMod val="95000"/>
                    <a:lumOff val="5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 - Cloud Based Storage</a:t>
            </a:r>
            <a:br>
              <a:rPr lang="en-US" sz="800">
                <a:solidFill>
                  <a:schemeClr val="tx1">
                    <a:lumMod val="95000"/>
                    <a:lumOff val="5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</a:br>
            <a:r>
              <a:rPr lang="en-US" sz="800">
                <a:solidFill>
                  <a:schemeClr val="tx1">
                    <a:lumMod val="95000"/>
                    <a:lumOff val="5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    - Object</a:t>
            </a:r>
          </a:p>
          <a:p>
            <a:r>
              <a:rPr lang="en-US" sz="800">
                <a:solidFill>
                  <a:schemeClr val="tx1">
                    <a:lumMod val="95000"/>
                    <a:lumOff val="5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    - File</a:t>
            </a:r>
          </a:p>
          <a:p>
            <a:r>
              <a:rPr lang="en-US" sz="800">
                <a:solidFill>
                  <a:schemeClr val="tx1">
                    <a:lumMod val="95000"/>
                    <a:lumOff val="5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    - Block</a:t>
            </a:r>
            <a:br>
              <a:rPr lang="en-US" sz="800">
                <a:solidFill>
                  <a:schemeClr val="tx1">
                    <a:lumMod val="95000"/>
                    <a:lumOff val="5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</a:br>
            <a:br>
              <a:rPr lang="en-US" sz="800">
                <a:solidFill>
                  <a:schemeClr val="tx1">
                    <a:lumMod val="95000"/>
                    <a:lumOff val="5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</a:br>
            <a:r>
              <a:rPr lang="en-US" sz="800" b="1">
                <a:solidFill>
                  <a:schemeClr val="tx1">
                    <a:lumMod val="95000"/>
                    <a:lumOff val="5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LICENSE AND APPLICATION</a:t>
            </a:r>
            <a:br>
              <a:rPr lang="en-US" sz="800">
                <a:solidFill>
                  <a:schemeClr val="tx1">
                    <a:lumMod val="95000"/>
                    <a:lumOff val="5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</a:br>
            <a:r>
              <a:rPr lang="en-US" sz="800">
                <a:solidFill>
                  <a:schemeClr val="tx1">
                    <a:lumMod val="95000"/>
                    <a:lumOff val="5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 - Software License Mgmt.</a:t>
            </a:r>
          </a:p>
          <a:p>
            <a:r>
              <a:rPr lang="en-US" sz="800">
                <a:solidFill>
                  <a:schemeClr val="tx1">
                    <a:lumMod val="95000"/>
                    <a:lumOff val="5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 - ERP Mgmt.</a:t>
            </a:r>
          </a:p>
          <a:p>
            <a:r>
              <a:rPr lang="en-US" sz="800">
                <a:solidFill>
                  <a:schemeClr val="tx1">
                    <a:lumMod val="95000"/>
                    <a:lumOff val="5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 - Software License Optimization</a:t>
            </a:r>
          </a:p>
          <a:p>
            <a:r>
              <a:rPr lang="en-US" sz="800">
                <a:solidFill>
                  <a:schemeClr val="tx1">
                    <a:lumMod val="95000"/>
                    <a:lumOff val="5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 - Software License</a:t>
            </a:r>
          </a:p>
          <a:p>
            <a:endParaRPr lang="en-US" sz="800">
              <a:solidFill>
                <a:schemeClr val="tx1">
                  <a:lumMod val="95000"/>
                  <a:lumOff val="5000"/>
                </a:schemeClr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  <a:p>
            <a:r>
              <a:rPr lang="en-US" sz="800" b="1">
                <a:solidFill>
                  <a:schemeClr val="tx1">
                    <a:lumMod val="95000"/>
                    <a:lumOff val="5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MANAGED &amp; PROFESSIONAL SVCS:</a:t>
            </a:r>
            <a:br>
              <a:rPr lang="en-US" sz="800">
                <a:solidFill>
                  <a:schemeClr val="tx1">
                    <a:lumMod val="95000"/>
                    <a:lumOff val="5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</a:br>
            <a:r>
              <a:rPr lang="en-US" sz="800">
                <a:solidFill>
                  <a:schemeClr val="tx1">
                    <a:lumMod val="95000"/>
                    <a:lumOff val="5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 - Helpdesk as a Service</a:t>
            </a:r>
          </a:p>
          <a:p>
            <a:r>
              <a:rPr lang="en-US" sz="800">
                <a:solidFill>
                  <a:schemeClr val="tx1">
                    <a:lumMod val="95000"/>
                    <a:lumOff val="5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 - ITO – IT Outsourcing</a:t>
            </a:r>
          </a:p>
          <a:p>
            <a:r>
              <a:rPr lang="en-US" sz="800">
                <a:solidFill>
                  <a:schemeClr val="tx1">
                    <a:lumMod val="95000"/>
                    <a:lumOff val="5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 - Cloud Migration</a:t>
            </a:r>
          </a:p>
          <a:p>
            <a:r>
              <a:rPr lang="en-US" sz="800">
                <a:solidFill>
                  <a:schemeClr val="tx1">
                    <a:lumMod val="95000"/>
                    <a:lumOff val="5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 - Application Mgmt. (ERP, CRM, </a:t>
            </a:r>
          </a:p>
          <a:p>
            <a:r>
              <a:rPr lang="en-US" sz="800">
                <a:solidFill>
                  <a:schemeClr val="tx1">
                    <a:lumMod val="95000"/>
                    <a:lumOff val="5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   etc.)</a:t>
            </a:r>
          </a:p>
        </p:txBody>
      </p:sp>
      <p:cxnSp>
        <p:nvCxnSpPr>
          <p:cNvPr id="39" name="Straight Connector 38">
            <a:extLst>
              <a:ext uri="{FF2B5EF4-FFF2-40B4-BE49-F238E27FC236}">
                <a16:creationId xmlns:a16="http://schemas.microsoft.com/office/drawing/2014/main" id="{C5D385AC-4C24-D34E-810D-2D03744DE9D0}"/>
              </a:ext>
            </a:extLst>
          </p:cNvPr>
          <p:cNvCxnSpPr>
            <a:cxnSpLocks/>
          </p:cNvCxnSpPr>
          <p:nvPr/>
        </p:nvCxnSpPr>
        <p:spPr>
          <a:xfrm>
            <a:off x="5324471" y="435605"/>
            <a:ext cx="0" cy="5775471"/>
          </a:xfrm>
          <a:prstGeom prst="line">
            <a:avLst/>
          </a:prstGeom>
          <a:ln>
            <a:solidFill>
              <a:schemeClr val="tx1">
                <a:lumMod val="95000"/>
                <a:lumOff val="5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8" name="Straight Connector 37">
            <a:extLst>
              <a:ext uri="{FF2B5EF4-FFF2-40B4-BE49-F238E27FC236}">
                <a16:creationId xmlns:a16="http://schemas.microsoft.com/office/drawing/2014/main" id="{77854B5B-645F-2140-AB8B-CBEA593EFD55}"/>
              </a:ext>
            </a:extLst>
          </p:cNvPr>
          <p:cNvCxnSpPr>
            <a:cxnSpLocks/>
          </p:cNvCxnSpPr>
          <p:nvPr/>
        </p:nvCxnSpPr>
        <p:spPr>
          <a:xfrm>
            <a:off x="3594362" y="435605"/>
            <a:ext cx="0" cy="5775471"/>
          </a:xfrm>
          <a:prstGeom prst="line">
            <a:avLst/>
          </a:prstGeom>
          <a:ln>
            <a:solidFill>
              <a:schemeClr val="tx1">
                <a:lumMod val="95000"/>
                <a:lumOff val="5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41" name="Straight Connector 40">
            <a:extLst>
              <a:ext uri="{FF2B5EF4-FFF2-40B4-BE49-F238E27FC236}">
                <a16:creationId xmlns:a16="http://schemas.microsoft.com/office/drawing/2014/main" id="{1195C8A7-0F2A-DD45-A817-BED714365035}"/>
              </a:ext>
            </a:extLst>
          </p:cNvPr>
          <p:cNvCxnSpPr>
            <a:cxnSpLocks/>
          </p:cNvCxnSpPr>
          <p:nvPr/>
        </p:nvCxnSpPr>
        <p:spPr>
          <a:xfrm>
            <a:off x="8784689" y="435605"/>
            <a:ext cx="0" cy="5775471"/>
          </a:xfrm>
          <a:prstGeom prst="line">
            <a:avLst/>
          </a:prstGeom>
          <a:ln>
            <a:solidFill>
              <a:schemeClr val="tx1">
                <a:lumMod val="95000"/>
                <a:lumOff val="5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40" name="Straight Connector 39">
            <a:extLst>
              <a:ext uri="{FF2B5EF4-FFF2-40B4-BE49-F238E27FC236}">
                <a16:creationId xmlns:a16="http://schemas.microsoft.com/office/drawing/2014/main" id="{5E7175CE-859E-464F-8410-C2E061F15A00}"/>
              </a:ext>
            </a:extLst>
          </p:cNvPr>
          <p:cNvCxnSpPr>
            <a:cxnSpLocks/>
          </p:cNvCxnSpPr>
          <p:nvPr/>
        </p:nvCxnSpPr>
        <p:spPr>
          <a:xfrm>
            <a:off x="7054580" y="435605"/>
            <a:ext cx="0" cy="5775471"/>
          </a:xfrm>
          <a:prstGeom prst="line">
            <a:avLst/>
          </a:prstGeom>
          <a:ln>
            <a:solidFill>
              <a:schemeClr val="tx1">
                <a:lumMod val="95000"/>
                <a:lumOff val="5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35" name="Rectangle 34">
            <a:extLst>
              <a:ext uri="{FF2B5EF4-FFF2-40B4-BE49-F238E27FC236}">
                <a16:creationId xmlns:a16="http://schemas.microsoft.com/office/drawing/2014/main" id="{88F43986-ED72-7A47-8FCB-6B3E645D9BAD}"/>
              </a:ext>
            </a:extLst>
          </p:cNvPr>
          <p:cNvSpPr/>
          <p:nvPr/>
        </p:nvSpPr>
        <p:spPr>
          <a:xfrm>
            <a:off x="8924927" y="565583"/>
            <a:ext cx="1569578" cy="4093428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US" sz="1000" b="1">
                <a:solidFill>
                  <a:schemeClr val="tx1">
                    <a:lumMod val="95000"/>
                    <a:lumOff val="5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SENSORS</a:t>
            </a:r>
            <a:br>
              <a:rPr lang="en-US" sz="1000">
                <a:solidFill>
                  <a:schemeClr val="tx1">
                    <a:lumMod val="95000"/>
                    <a:lumOff val="5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</a:br>
            <a:r>
              <a:rPr lang="en-US" sz="1000">
                <a:solidFill>
                  <a:schemeClr val="tx1">
                    <a:lumMod val="95000"/>
                    <a:lumOff val="5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- Temperature</a:t>
            </a:r>
            <a:br>
              <a:rPr lang="en-US" sz="1000">
                <a:solidFill>
                  <a:schemeClr val="tx1">
                    <a:lumMod val="95000"/>
                    <a:lumOff val="5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</a:br>
            <a:r>
              <a:rPr lang="en-US" sz="1000">
                <a:solidFill>
                  <a:schemeClr val="tx1">
                    <a:lumMod val="95000"/>
                    <a:lumOff val="5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- Pressure</a:t>
            </a:r>
            <a:br>
              <a:rPr lang="en-US" sz="1000">
                <a:solidFill>
                  <a:schemeClr val="tx1">
                    <a:lumMod val="95000"/>
                    <a:lumOff val="5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</a:br>
            <a:r>
              <a:rPr lang="en-US" sz="1000">
                <a:solidFill>
                  <a:schemeClr val="tx1">
                    <a:lumMod val="95000"/>
                    <a:lumOff val="5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- Soil Moisture </a:t>
            </a:r>
            <a:br>
              <a:rPr lang="en-US" sz="1000">
                <a:solidFill>
                  <a:schemeClr val="tx1">
                    <a:lumMod val="95000"/>
                    <a:lumOff val="5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</a:br>
            <a:r>
              <a:rPr lang="en-US" sz="1000">
                <a:solidFill>
                  <a:schemeClr val="tx1">
                    <a:lumMod val="95000"/>
                    <a:lumOff val="5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  Content</a:t>
            </a:r>
            <a:br>
              <a:rPr lang="en-US" sz="1000">
                <a:solidFill>
                  <a:schemeClr val="tx1">
                    <a:lumMod val="95000"/>
                    <a:lumOff val="5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</a:br>
            <a:r>
              <a:rPr lang="en-US" sz="1000">
                <a:solidFill>
                  <a:schemeClr val="tx1">
                    <a:lumMod val="95000"/>
                    <a:lumOff val="5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 - Video</a:t>
            </a:r>
            <a:br>
              <a:rPr lang="en-US" sz="1000">
                <a:solidFill>
                  <a:schemeClr val="tx1">
                    <a:lumMod val="95000"/>
                    <a:lumOff val="5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</a:br>
            <a:endParaRPr lang="en-US" sz="1000">
              <a:solidFill>
                <a:schemeClr val="tx1">
                  <a:lumMod val="95000"/>
                  <a:lumOff val="5000"/>
                </a:schemeClr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  <a:p>
            <a:r>
              <a:rPr lang="en-US" sz="1000" b="1">
                <a:solidFill>
                  <a:schemeClr val="tx1">
                    <a:lumMod val="95000"/>
                    <a:lumOff val="5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REPORTING</a:t>
            </a:r>
            <a:br>
              <a:rPr lang="en-US" sz="1000">
                <a:solidFill>
                  <a:schemeClr val="tx1">
                    <a:lumMod val="95000"/>
                    <a:lumOff val="5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</a:br>
            <a:r>
              <a:rPr lang="en-US" sz="1000">
                <a:solidFill>
                  <a:schemeClr val="tx1">
                    <a:lumMod val="95000"/>
                    <a:lumOff val="5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 - Geo-Fence</a:t>
            </a:r>
            <a:br>
              <a:rPr lang="en-US" sz="1000">
                <a:solidFill>
                  <a:schemeClr val="tx1">
                    <a:lumMod val="95000"/>
                    <a:lumOff val="5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</a:br>
            <a:r>
              <a:rPr lang="en-US" sz="1000">
                <a:solidFill>
                  <a:schemeClr val="tx1">
                    <a:lumMod val="95000"/>
                    <a:lumOff val="5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 - Detailed Use</a:t>
            </a:r>
          </a:p>
          <a:p>
            <a:r>
              <a:rPr lang="en-US" sz="1000">
                <a:solidFill>
                  <a:schemeClr val="tx1">
                    <a:lumMod val="95000"/>
                    <a:lumOff val="5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 - Velocity / </a:t>
            </a:r>
            <a:br>
              <a:rPr lang="en-US" sz="1000">
                <a:solidFill>
                  <a:schemeClr val="tx1">
                    <a:lumMod val="95000"/>
                    <a:lumOff val="5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</a:br>
            <a:r>
              <a:rPr lang="en-US" sz="1000">
                <a:solidFill>
                  <a:schemeClr val="tx1">
                    <a:lumMod val="95000"/>
                    <a:lumOff val="5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   Acceleration</a:t>
            </a:r>
            <a:br>
              <a:rPr lang="en-US" sz="1000">
                <a:solidFill>
                  <a:schemeClr val="tx1">
                    <a:lumMod val="95000"/>
                    <a:lumOff val="5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</a:br>
            <a:br>
              <a:rPr lang="en-US" sz="1000">
                <a:solidFill>
                  <a:schemeClr val="tx1">
                    <a:lumMod val="95000"/>
                    <a:lumOff val="5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</a:br>
            <a:r>
              <a:rPr lang="en-US" sz="1000" b="1">
                <a:solidFill>
                  <a:schemeClr val="tx1">
                    <a:lumMod val="95000"/>
                    <a:lumOff val="5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VERTICAL- SPECIFIC IoT</a:t>
            </a:r>
            <a:r>
              <a:rPr lang="en-US" sz="1000">
                <a:solidFill>
                  <a:schemeClr val="tx1">
                    <a:lumMod val="95000"/>
                    <a:lumOff val="5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br>
              <a:rPr lang="en-US" sz="1000">
                <a:solidFill>
                  <a:schemeClr val="tx1">
                    <a:lumMod val="95000"/>
                    <a:lumOff val="5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</a:br>
            <a:r>
              <a:rPr lang="en-US" sz="1000">
                <a:solidFill>
                  <a:schemeClr val="tx1">
                    <a:lumMod val="95000"/>
                    <a:lumOff val="5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 - Smart City</a:t>
            </a:r>
          </a:p>
          <a:p>
            <a:r>
              <a:rPr lang="en-US" sz="1000">
                <a:solidFill>
                  <a:schemeClr val="tx1">
                    <a:lumMod val="95000"/>
                    <a:lumOff val="5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 - Agriculture</a:t>
            </a:r>
            <a:br>
              <a:rPr lang="en-US" sz="1000">
                <a:solidFill>
                  <a:schemeClr val="tx1">
                    <a:lumMod val="95000"/>
                    <a:lumOff val="5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</a:br>
            <a:r>
              <a:rPr lang="en-US" sz="1000">
                <a:solidFill>
                  <a:schemeClr val="tx1">
                    <a:lumMod val="95000"/>
                    <a:lumOff val="5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 - Manufacturing</a:t>
            </a:r>
            <a:br>
              <a:rPr lang="en-US" sz="1000">
                <a:solidFill>
                  <a:schemeClr val="tx1">
                    <a:lumMod val="95000"/>
                    <a:lumOff val="5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</a:br>
            <a:r>
              <a:rPr lang="en-US" sz="1000">
                <a:solidFill>
                  <a:schemeClr val="tx1">
                    <a:lumMod val="95000"/>
                    <a:lumOff val="5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 - Logistics</a:t>
            </a:r>
            <a:br>
              <a:rPr lang="en-US" sz="1000">
                <a:solidFill>
                  <a:schemeClr val="tx1">
                    <a:lumMod val="95000"/>
                    <a:lumOff val="5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</a:br>
            <a:r>
              <a:rPr lang="en-US" sz="1000">
                <a:solidFill>
                  <a:schemeClr val="tx1">
                    <a:lumMod val="95000"/>
                    <a:lumOff val="5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 - Lodging</a:t>
            </a:r>
            <a:br>
              <a:rPr lang="en-US" sz="1000">
                <a:solidFill>
                  <a:schemeClr val="tx1">
                    <a:lumMod val="95000"/>
                    <a:lumOff val="5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</a:br>
            <a:r>
              <a:rPr lang="en-US" sz="1000">
                <a:solidFill>
                  <a:schemeClr val="tx1">
                    <a:lumMod val="95000"/>
                    <a:lumOff val="5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 - Hospitality</a:t>
            </a:r>
            <a:br>
              <a:rPr lang="en-US" sz="1000">
                <a:solidFill>
                  <a:schemeClr val="tx1">
                    <a:lumMod val="95000"/>
                    <a:lumOff val="5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</a:br>
            <a:r>
              <a:rPr lang="en-US" sz="1000">
                <a:solidFill>
                  <a:schemeClr val="tx1">
                    <a:lumMod val="95000"/>
                    <a:lumOff val="5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 - Physical Security</a:t>
            </a:r>
            <a:br>
              <a:rPr lang="en-US" sz="1000">
                <a:solidFill>
                  <a:schemeClr val="tx1">
                    <a:lumMod val="95000"/>
                    <a:lumOff val="5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</a:br>
            <a:br>
              <a:rPr lang="en-US" sz="1000">
                <a:solidFill>
                  <a:schemeClr val="tx1">
                    <a:lumMod val="95000"/>
                    <a:lumOff val="5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</a:br>
            <a:br>
              <a:rPr lang="en-US" sz="1000">
                <a:solidFill>
                  <a:schemeClr val="tx1">
                    <a:lumMod val="95000"/>
                    <a:lumOff val="5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</a:br>
            <a:endParaRPr lang="en-US" sz="1000">
              <a:solidFill>
                <a:schemeClr val="tx1">
                  <a:lumMod val="95000"/>
                  <a:lumOff val="5000"/>
                </a:schemeClr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  <a:p>
            <a:endParaRPr lang="en-US" sz="1000">
              <a:solidFill>
                <a:schemeClr val="tx1">
                  <a:lumMod val="95000"/>
                  <a:lumOff val="5000"/>
                </a:schemeClr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20" name="Rectangle 19">
            <a:extLst>
              <a:ext uri="{FF2B5EF4-FFF2-40B4-BE49-F238E27FC236}">
                <a16:creationId xmlns:a16="http://schemas.microsoft.com/office/drawing/2014/main" id="{76EA1542-2F1D-1343-9321-08DAFC8CC4CF}"/>
              </a:ext>
            </a:extLst>
          </p:cNvPr>
          <p:cNvSpPr/>
          <p:nvPr/>
        </p:nvSpPr>
        <p:spPr>
          <a:xfrm>
            <a:off x="-14728" y="-8021"/>
            <a:ext cx="12237498" cy="501090"/>
          </a:xfrm>
          <a:prstGeom prst="rect">
            <a:avLst/>
          </a:prstGeom>
          <a:solidFill>
            <a:srgbClr val="EA3C93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>
              <a:solidFill>
                <a:schemeClr val="accent1">
                  <a:lumMod val="75000"/>
                </a:schemeClr>
              </a:solidFill>
            </a:endParaRPr>
          </a:p>
        </p:txBody>
      </p:sp>
      <p:sp>
        <p:nvSpPr>
          <p:cNvPr id="36" name="Rectangle 35">
            <a:extLst>
              <a:ext uri="{FF2B5EF4-FFF2-40B4-BE49-F238E27FC236}">
                <a16:creationId xmlns:a16="http://schemas.microsoft.com/office/drawing/2014/main" id="{12FE3FFC-A547-AD41-A9C8-AFCF78009329}"/>
              </a:ext>
            </a:extLst>
          </p:cNvPr>
          <p:cNvSpPr/>
          <p:nvPr/>
        </p:nvSpPr>
        <p:spPr>
          <a:xfrm>
            <a:off x="331745" y="77348"/>
            <a:ext cx="1095172" cy="36933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b="1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Network</a:t>
            </a:r>
            <a:endParaRPr lang="en-US">
              <a:solidFill>
                <a:schemeClr val="bg1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43" name="Rectangle 42">
            <a:extLst>
              <a:ext uri="{FF2B5EF4-FFF2-40B4-BE49-F238E27FC236}">
                <a16:creationId xmlns:a16="http://schemas.microsoft.com/office/drawing/2014/main" id="{AF9AE0DC-D3E2-5E4B-9CBC-18CB126C02F4}"/>
              </a:ext>
            </a:extLst>
          </p:cNvPr>
          <p:cNvSpPr/>
          <p:nvPr/>
        </p:nvSpPr>
        <p:spPr>
          <a:xfrm>
            <a:off x="2239741" y="77348"/>
            <a:ext cx="928459" cy="36933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b="1" err="1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UCaaS</a:t>
            </a:r>
            <a:endParaRPr lang="en-US">
              <a:solidFill>
                <a:schemeClr val="bg1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44" name="Rectangle 43">
            <a:extLst>
              <a:ext uri="{FF2B5EF4-FFF2-40B4-BE49-F238E27FC236}">
                <a16:creationId xmlns:a16="http://schemas.microsoft.com/office/drawing/2014/main" id="{3C828EA2-7061-B145-AAC6-C558A91D8438}"/>
              </a:ext>
            </a:extLst>
          </p:cNvPr>
          <p:cNvSpPr/>
          <p:nvPr/>
        </p:nvSpPr>
        <p:spPr>
          <a:xfrm>
            <a:off x="3514603" y="77348"/>
            <a:ext cx="1838965" cy="36933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ctr"/>
            <a:r>
              <a:rPr lang="en-US" b="1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Contact Center</a:t>
            </a:r>
            <a:endParaRPr lang="en-US">
              <a:solidFill>
                <a:schemeClr val="bg1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45" name="Rectangle 44">
            <a:extLst>
              <a:ext uri="{FF2B5EF4-FFF2-40B4-BE49-F238E27FC236}">
                <a16:creationId xmlns:a16="http://schemas.microsoft.com/office/drawing/2014/main" id="{E3E7D06E-2DA8-D448-8187-9575AB6A251B}"/>
              </a:ext>
            </a:extLst>
          </p:cNvPr>
          <p:cNvSpPr/>
          <p:nvPr/>
        </p:nvSpPr>
        <p:spPr>
          <a:xfrm>
            <a:off x="5643230" y="77348"/>
            <a:ext cx="1095172" cy="36933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b="1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Security</a:t>
            </a:r>
            <a:endParaRPr lang="en-US">
              <a:solidFill>
                <a:schemeClr val="bg1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46" name="Rectangle 45">
            <a:extLst>
              <a:ext uri="{FF2B5EF4-FFF2-40B4-BE49-F238E27FC236}">
                <a16:creationId xmlns:a16="http://schemas.microsoft.com/office/drawing/2014/main" id="{93C86791-39BA-B24A-AA14-FC73673652AF}"/>
              </a:ext>
            </a:extLst>
          </p:cNvPr>
          <p:cNvSpPr/>
          <p:nvPr/>
        </p:nvSpPr>
        <p:spPr>
          <a:xfrm>
            <a:off x="7417613" y="77348"/>
            <a:ext cx="838691" cy="36933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b="1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Cloud</a:t>
            </a:r>
            <a:endParaRPr lang="en-US">
              <a:solidFill>
                <a:schemeClr val="bg1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47" name="Rectangle 46">
            <a:extLst>
              <a:ext uri="{FF2B5EF4-FFF2-40B4-BE49-F238E27FC236}">
                <a16:creationId xmlns:a16="http://schemas.microsoft.com/office/drawing/2014/main" id="{E9B6D8DB-AA78-1A4B-A0F1-3318A9C98F06}"/>
              </a:ext>
            </a:extLst>
          </p:cNvPr>
          <p:cNvSpPr/>
          <p:nvPr/>
        </p:nvSpPr>
        <p:spPr>
          <a:xfrm>
            <a:off x="9364475" y="77348"/>
            <a:ext cx="530915" cy="36933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b="1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IoT</a:t>
            </a:r>
            <a:endParaRPr lang="en-US">
              <a:solidFill>
                <a:schemeClr val="bg1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48" name="Rectangle 47">
            <a:extLst>
              <a:ext uri="{FF2B5EF4-FFF2-40B4-BE49-F238E27FC236}">
                <a16:creationId xmlns:a16="http://schemas.microsoft.com/office/drawing/2014/main" id="{4DB4862F-AE0B-FE41-85FE-EDB5116852C6}"/>
              </a:ext>
            </a:extLst>
          </p:cNvPr>
          <p:cNvSpPr/>
          <p:nvPr/>
        </p:nvSpPr>
        <p:spPr>
          <a:xfrm>
            <a:off x="10786282" y="35793"/>
            <a:ext cx="1056700" cy="36933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b="1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Mobility</a:t>
            </a:r>
            <a:endParaRPr lang="en-US">
              <a:solidFill>
                <a:schemeClr val="bg1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2" name="Rectangle 1">
            <a:extLst>
              <a:ext uri="{FF2B5EF4-FFF2-40B4-BE49-F238E27FC236}">
                <a16:creationId xmlns:a16="http://schemas.microsoft.com/office/drawing/2014/main" id="{C8AA59F8-B006-167F-4C7E-77F3F6673BD7}"/>
              </a:ext>
            </a:extLst>
          </p:cNvPr>
          <p:cNvSpPr/>
          <p:nvPr/>
        </p:nvSpPr>
        <p:spPr>
          <a:xfrm>
            <a:off x="8895917" y="5001991"/>
            <a:ext cx="3189978" cy="1216368"/>
          </a:xfrm>
          <a:prstGeom prst="rect">
            <a:avLst/>
          </a:prstGeom>
          <a:solidFill>
            <a:schemeClr val="accent5">
              <a:lumMod val="20000"/>
              <a:lumOff val="80000"/>
            </a:schemeClr>
          </a:solidFill>
          <a:ln w="3175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numCol="2" rtlCol="0" anchor="ctr"/>
          <a:lstStyle/>
          <a:p>
            <a:endParaRPr lang="en-US" sz="1000">
              <a:solidFill>
                <a:schemeClr val="tx1"/>
              </a:solidFill>
            </a:endParaRPr>
          </a:p>
        </p:txBody>
      </p:sp>
      <p:sp>
        <p:nvSpPr>
          <p:cNvPr id="3" name="Rectangle 2">
            <a:extLst>
              <a:ext uri="{FF2B5EF4-FFF2-40B4-BE49-F238E27FC236}">
                <a16:creationId xmlns:a16="http://schemas.microsoft.com/office/drawing/2014/main" id="{06597E25-5A43-2C86-FB87-1DDC380EFDD1}"/>
              </a:ext>
            </a:extLst>
          </p:cNvPr>
          <p:cNvSpPr/>
          <p:nvPr/>
        </p:nvSpPr>
        <p:spPr>
          <a:xfrm>
            <a:off x="10535094" y="565583"/>
            <a:ext cx="1709799" cy="424731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US" sz="1000" b="1">
                <a:solidFill>
                  <a:schemeClr val="tx1">
                    <a:lumMod val="95000"/>
                    <a:lumOff val="5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MOBILITY</a:t>
            </a:r>
            <a:br>
              <a:rPr lang="en-US" sz="1000">
                <a:solidFill>
                  <a:schemeClr val="tx1">
                    <a:lumMod val="95000"/>
                    <a:lumOff val="5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</a:br>
            <a:r>
              <a:rPr lang="en-US" sz="1000">
                <a:solidFill>
                  <a:schemeClr val="tx1">
                    <a:lumMod val="95000"/>
                    <a:lumOff val="5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 - Handsets</a:t>
            </a:r>
            <a:br>
              <a:rPr lang="en-US" sz="1000">
                <a:solidFill>
                  <a:schemeClr val="tx1">
                    <a:lumMod val="95000"/>
                    <a:lumOff val="5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</a:br>
            <a:r>
              <a:rPr lang="en-US" sz="1000">
                <a:solidFill>
                  <a:schemeClr val="tx1">
                    <a:lumMod val="95000"/>
                    <a:lumOff val="5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 - Tablets</a:t>
            </a:r>
            <a:br>
              <a:rPr lang="en-US" sz="1000">
                <a:solidFill>
                  <a:schemeClr val="tx1">
                    <a:lumMod val="95000"/>
                    <a:lumOff val="5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</a:br>
            <a:r>
              <a:rPr lang="en-US" sz="1000">
                <a:solidFill>
                  <a:schemeClr val="tx1">
                    <a:lumMod val="95000"/>
                    <a:lumOff val="5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 - Gateways</a:t>
            </a:r>
            <a:br>
              <a:rPr lang="en-US" sz="1000">
                <a:solidFill>
                  <a:schemeClr val="tx1">
                    <a:lumMod val="95000"/>
                    <a:lumOff val="5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</a:br>
            <a:br>
              <a:rPr lang="en-US" sz="1000">
                <a:solidFill>
                  <a:schemeClr val="tx1">
                    <a:lumMod val="95000"/>
                    <a:lumOff val="5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</a:br>
            <a:r>
              <a:rPr lang="en-US" sz="1000" b="1">
                <a:solidFill>
                  <a:schemeClr val="tx1">
                    <a:lumMod val="95000"/>
                    <a:lumOff val="5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WIRELESS NETWORK</a:t>
            </a:r>
            <a:br>
              <a:rPr lang="en-US" sz="1000">
                <a:solidFill>
                  <a:schemeClr val="tx1">
                    <a:lumMod val="95000"/>
                    <a:lumOff val="5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</a:br>
            <a:r>
              <a:rPr lang="en-US" sz="1000">
                <a:solidFill>
                  <a:schemeClr val="tx1">
                    <a:lumMod val="95000"/>
                    <a:lumOff val="5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 - Detail Reporting</a:t>
            </a:r>
            <a:br>
              <a:rPr lang="en-US" sz="1000">
                <a:solidFill>
                  <a:schemeClr val="tx1">
                    <a:lumMod val="95000"/>
                    <a:lumOff val="5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</a:br>
            <a:r>
              <a:rPr lang="en-US" sz="1000">
                <a:solidFill>
                  <a:schemeClr val="tx1">
                    <a:lumMod val="95000"/>
                    <a:lumOff val="5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 - Device Usage </a:t>
            </a:r>
            <a:r>
              <a:rPr lang="en-US" sz="1000" err="1">
                <a:solidFill>
                  <a:schemeClr val="tx1">
                    <a:lumMod val="95000"/>
                    <a:lumOff val="5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Mgmt</a:t>
            </a:r>
            <a:br>
              <a:rPr lang="en-US" sz="1000">
                <a:solidFill>
                  <a:schemeClr val="tx1">
                    <a:lumMod val="95000"/>
                    <a:lumOff val="5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</a:br>
            <a:r>
              <a:rPr lang="en-US" sz="1000">
                <a:solidFill>
                  <a:schemeClr val="tx1">
                    <a:lumMod val="95000"/>
                    <a:lumOff val="5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 - Application Filtering</a:t>
            </a:r>
            <a:br>
              <a:rPr lang="en-US" sz="1000">
                <a:solidFill>
                  <a:schemeClr val="tx1">
                    <a:lumMod val="95000"/>
                    <a:lumOff val="5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</a:br>
            <a:r>
              <a:rPr lang="en-US" sz="1000">
                <a:solidFill>
                  <a:schemeClr val="tx1">
                    <a:lumMod val="95000"/>
                    <a:lumOff val="5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 - Detailed Reporting</a:t>
            </a:r>
          </a:p>
          <a:p>
            <a:r>
              <a:rPr lang="en-US" sz="1000">
                <a:solidFill>
                  <a:schemeClr val="tx1">
                    <a:lumMod val="95000"/>
                    <a:lumOff val="5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 - In Building Signal </a:t>
            </a:r>
          </a:p>
          <a:p>
            <a:r>
              <a:rPr lang="en-US" sz="1000">
                <a:solidFill>
                  <a:schemeClr val="tx1">
                    <a:lumMod val="95000"/>
                    <a:lumOff val="5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   Optimization</a:t>
            </a:r>
            <a:br>
              <a:rPr lang="en-US" sz="1000">
                <a:solidFill>
                  <a:schemeClr val="tx1">
                    <a:lumMod val="95000"/>
                    <a:lumOff val="5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</a:br>
            <a:r>
              <a:rPr lang="en-US" sz="1000">
                <a:solidFill>
                  <a:schemeClr val="tx1">
                    <a:lumMod val="95000"/>
                    <a:lumOff val="5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 - Satellite</a:t>
            </a:r>
          </a:p>
          <a:p>
            <a:r>
              <a:rPr lang="en-US" sz="1000">
                <a:solidFill>
                  <a:schemeClr val="tx1">
                    <a:lumMod val="95000"/>
                    <a:lumOff val="5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 - Fixed Wireless</a:t>
            </a:r>
          </a:p>
          <a:p>
            <a:r>
              <a:rPr lang="en-US" sz="1000">
                <a:solidFill>
                  <a:schemeClr val="tx1">
                    <a:lumMod val="95000"/>
                    <a:lumOff val="5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 - Private 4G/5G</a:t>
            </a:r>
          </a:p>
          <a:p>
            <a:r>
              <a:rPr lang="en-US" sz="1000">
                <a:solidFill>
                  <a:schemeClr val="tx1">
                    <a:lumMod val="95000"/>
                    <a:lumOff val="5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 - POTS replacement </a:t>
            </a:r>
          </a:p>
          <a:p>
            <a:r>
              <a:rPr lang="en-US" sz="1000">
                <a:solidFill>
                  <a:schemeClr val="tx1">
                    <a:lumMod val="95000"/>
                    <a:lumOff val="5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   over cellular</a:t>
            </a:r>
          </a:p>
          <a:p>
            <a:br>
              <a:rPr lang="en-US" sz="1000">
                <a:solidFill>
                  <a:schemeClr val="tx1">
                    <a:lumMod val="95000"/>
                    <a:lumOff val="5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</a:br>
            <a:r>
              <a:rPr lang="en-US" sz="1000" b="1">
                <a:solidFill>
                  <a:schemeClr val="tx1">
                    <a:lumMod val="95000"/>
                    <a:lumOff val="5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MANAGED MOBILITY</a:t>
            </a:r>
            <a:br>
              <a:rPr lang="en-US" sz="1000">
                <a:solidFill>
                  <a:schemeClr val="tx1">
                    <a:lumMod val="95000"/>
                    <a:lumOff val="5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</a:br>
            <a:r>
              <a:rPr lang="en-US" sz="1000">
                <a:solidFill>
                  <a:schemeClr val="tx1">
                    <a:lumMod val="95000"/>
                    <a:lumOff val="5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 - Carrier Sourcing</a:t>
            </a:r>
          </a:p>
          <a:p>
            <a:r>
              <a:rPr lang="en-US" sz="1000">
                <a:solidFill>
                  <a:schemeClr val="tx1">
                    <a:lumMod val="95000"/>
                    <a:lumOff val="5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 - Staging/Kitting</a:t>
            </a:r>
          </a:p>
          <a:p>
            <a:r>
              <a:rPr lang="en-US" sz="1000">
                <a:solidFill>
                  <a:schemeClr val="tx1">
                    <a:lumMod val="95000"/>
                    <a:lumOff val="5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 - Helpdesk</a:t>
            </a:r>
          </a:p>
          <a:p>
            <a:r>
              <a:rPr lang="en-US" sz="1000">
                <a:solidFill>
                  <a:schemeClr val="tx1">
                    <a:lumMod val="95000"/>
                    <a:lumOff val="5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 - Break/Fix</a:t>
            </a:r>
          </a:p>
          <a:p>
            <a:r>
              <a:rPr lang="en-US" sz="1000">
                <a:solidFill>
                  <a:schemeClr val="tx1">
                    <a:lumMod val="95000"/>
                    <a:lumOff val="5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 - Plan Optimization</a:t>
            </a:r>
          </a:p>
          <a:p>
            <a:r>
              <a:rPr lang="en-US" sz="1000">
                <a:solidFill>
                  <a:schemeClr val="tx1">
                    <a:lumMod val="95000"/>
                    <a:lumOff val="5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 - RMA/Device </a:t>
            </a:r>
          </a:p>
          <a:p>
            <a:r>
              <a:rPr lang="en-US" sz="1000">
                <a:solidFill>
                  <a:schemeClr val="tx1">
                    <a:lumMod val="95000"/>
                    <a:lumOff val="5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    management</a:t>
            </a:r>
            <a:br>
              <a:rPr lang="en-US" sz="1000">
                <a:solidFill>
                  <a:schemeClr val="tx1">
                    <a:lumMod val="95000"/>
                    <a:lumOff val="5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</a:br>
            <a:endParaRPr lang="en-US" sz="1000">
              <a:solidFill>
                <a:schemeClr val="tx1">
                  <a:lumMod val="95000"/>
                  <a:lumOff val="5000"/>
                </a:schemeClr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7" name="TextBox 6">
            <a:extLst>
              <a:ext uri="{FF2B5EF4-FFF2-40B4-BE49-F238E27FC236}">
                <a16:creationId xmlns:a16="http://schemas.microsoft.com/office/drawing/2014/main" id="{C67E1438-7E39-7544-0E68-F77E479C1575}"/>
              </a:ext>
            </a:extLst>
          </p:cNvPr>
          <p:cNvSpPr txBox="1"/>
          <p:nvPr/>
        </p:nvSpPr>
        <p:spPr>
          <a:xfrm>
            <a:off x="8971073" y="5048807"/>
            <a:ext cx="1543725" cy="1169551"/>
          </a:xfrm>
          <a:prstGeom prst="rect">
            <a:avLst/>
          </a:prstGeom>
          <a:noFill/>
        </p:spPr>
        <p:txBody>
          <a:bodyPr wrap="square" numCol="1">
            <a:spAutoFit/>
          </a:bodyPr>
          <a:lstStyle/>
          <a:p>
            <a:r>
              <a:rPr lang="en-US" sz="1000" b="1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ANSWERING SVCS</a:t>
            </a:r>
            <a:br>
              <a:rPr lang="en-US" sz="10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</a:br>
            <a:r>
              <a:rPr lang="en-US" sz="10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- Ruby Receptionist</a:t>
            </a:r>
            <a:br>
              <a:rPr lang="en-US" sz="10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</a:br>
            <a:endParaRPr lang="en-US" sz="1000" b="1">
              <a:latin typeface="Arial" panose="020B0604020202020204" pitchFamily="34" charset="0"/>
              <a:cs typeface="Arial" panose="020B0604020202020204" pitchFamily="34" charset="0"/>
            </a:endParaRPr>
          </a:p>
          <a:p>
            <a:r>
              <a:rPr lang="en-US" sz="1000" b="1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MARKETING SVCS</a:t>
            </a:r>
            <a:br>
              <a:rPr lang="en-US" sz="10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</a:br>
            <a:r>
              <a:rPr lang="en-US" sz="10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- Email Drip</a:t>
            </a:r>
            <a:br>
              <a:rPr lang="en-US" sz="10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</a:br>
            <a:r>
              <a:rPr lang="en-US" sz="10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- Web site design</a:t>
            </a:r>
            <a:br>
              <a:rPr lang="en-US" sz="10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</a:br>
            <a:r>
              <a:rPr lang="en-US" sz="10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- Content creation</a:t>
            </a:r>
          </a:p>
        </p:txBody>
      </p:sp>
      <p:sp>
        <p:nvSpPr>
          <p:cNvPr id="9" name="TextBox 8">
            <a:extLst>
              <a:ext uri="{FF2B5EF4-FFF2-40B4-BE49-F238E27FC236}">
                <a16:creationId xmlns:a16="http://schemas.microsoft.com/office/drawing/2014/main" id="{37C4D45F-AB1C-0B6F-D134-4D6F9B2031B4}"/>
              </a:ext>
            </a:extLst>
          </p:cNvPr>
          <p:cNvSpPr txBox="1"/>
          <p:nvPr/>
        </p:nvSpPr>
        <p:spPr>
          <a:xfrm>
            <a:off x="10484239" y="5045943"/>
            <a:ext cx="1660821" cy="1169551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en-US" sz="1000" b="1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EXPENSE MGMT</a:t>
            </a:r>
            <a:br>
              <a:rPr lang="en-US" sz="10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</a:br>
            <a:r>
              <a:rPr lang="en-US" sz="10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- Wireline</a:t>
            </a:r>
            <a:br>
              <a:rPr lang="en-US" sz="10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</a:br>
            <a:r>
              <a:rPr lang="en-US" sz="10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- Mobility</a:t>
            </a:r>
            <a:r>
              <a:rPr lang="en-US" sz="1000" b="1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br>
              <a:rPr lang="en-US" sz="10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</a:br>
            <a:br>
              <a:rPr lang="en-US" sz="10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</a:br>
            <a:r>
              <a:rPr lang="en-US" sz="1000" b="1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PHYSICAL SECURITY</a:t>
            </a:r>
            <a:br>
              <a:rPr lang="en-US" sz="10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</a:br>
            <a:r>
              <a:rPr lang="en-US" sz="10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- Video Surveillance</a:t>
            </a:r>
            <a:br>
              <a:rPr lang="en-US" sz="10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</a:br>
            <a:r>
              <a:rPr lang="en-US" sz="10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- Access Cards</a:t>
            </a:r>
          </a:p>
        </p:txBody>
      </p:sp>
      <p:sp>
        <p:nvSpPr>
          <p:cNvPr id="11" name="Rectangle 10">
            <a:extLst>
              <a:ext uri="{FF2B5EF4-FFF2-40B4-BE49-F238E27FC236}">
                <a16:creationId xmlns:a16="http://schemas.microsoft.com/office/drawing/2014/main" id="{3FF1BC1E-3B32-025D-B49E-7B24FD0AA053}"/>
              </a:ext>
            </a:extLst>
          </p:cNvPr>
          <p:cNvSpPr/>
          <p:nvPr/>
        </p:nvSpPr>
        <p:spPr>
          <a:xfrm>
            <a:off x="10094395" y="4624191"/>
            <a:ext cx="800219" cy="36933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b="1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Other</a:t>
            </a:r>
            <a:endParaRPr lang="en-US">
              <a:solidFill>
                <a:schemeClr val="bg1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pic>
        <p:nvPicPr>
          <p:cNvPr id="5" name="Picture 4" descr="A logo for a company&#10;&#10;Description automatically generated">
            <a:extLst>
              <a:ext uri="{FF2B5EF4-FFF2-40B4-BE49-F238E27FC236}">
                <a16:creationId xmlns:a16="http://schemas.microsoft.com/office/drawing/2014/main" id="{20E39FF4-ED8D-C6DE-C2EB-FBB482F3888C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927897" y="5704386"/>
            <a:ext cx="1617095" cy="101337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000776458"/>
      </p:ext>
    </p:extLst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customXml/_rels/item1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1.xml"/></Relationships>
</file>

<file path=customXml/_rels/item2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2.xml"/></Relationships>
</file>

<file path=customXml/_rels/item3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3.xml"/></Relationships>
</file>

<file path=customXml/item1.xml><?xml version="1.0" encoding="utf-8"?>
<p:properties xmlns:p="http://schemas.microsoft.com/office/2006/metadata/properties" xmlns:xsi="http://www.w3.org/2001/XMLSchema-instance" xmlns:pc="http://schemas.microsoft.com/office/infopath/2007/PartnerControls">
  <documentManagement>
    <TaxCatchAll xmlns="e507e9f9-68d3-46e8-b1ae-0a32e95c44a0" xsi:nil="true"/>
    <lcf76f155ced4ddcb4097134ff3c332f xmlns="3d812278-2a68-4c24-8f6e-2be632b93566">
      <Terms xmlns="http://schemas.microsoft.com/office/infopath/2007/PartnerControls"/>
    </lcf76f155ced4ddcb4097134ff3c332f>
    <DateAdded xmlns="3d812278-2a68-4c24-8f6e-2be632b93566" xsi:nil="true"/>
  </documentManagement>
</p:properties>
</file>

<file path=customXml/item2.xml><?xml version="1.0" encoding="utf-8"?>
<?mso-contentType ?>
<FormTemplates xmlns="http://schemas.microsoft.com/sharepoint/v3/contenttype/forms">
  <Display>DocumentLibraryForm</Display>
  <Edit>DocumentLibraryForm</Edit>
  <New>DocumentLibraryForm</New>
</FormTemplates>
</file>

<file path=customXml/item3.xml><?xml version="1.0" encoding="utf-8"?>
<ct:contentTypeSchema xmlns:ct="http://schemas.microsoft.com/office/2006/metadata/contentType" xmlns:ma="http://schemas.microsoft.com/office/2006/metadata/properties/metaAttributes" ct:_="" ma:_="" ma:contentTypeName="Document" ma:contentTypeID="0x01010050D47EEC1EE2844CAB543AD5D4C05BE0" ma:contentTypeVersion="19" ma:contentTypeDescription="Create a new document." ma:contentTypeScope="" ma:versionID="30d7f49e1d8ee400ad86a2aeeb6d8663">
  <xsd:schema xmlns:xsd="http://www.w3.org/2001/XMLSchema" xmlns:xs="http://www.w3.org/2001/XMLSchema" xmlns:p="http://schemas.microsoft.com/office/2006/metadata/properties" xmlns:ns2="3d812278-2a68-4c24-8f6e-2be632b93566" xmlns:ns3="e507e9f9-68d3-46e8-b1ae-0a32e95c44a0" targetNamespace="http://schemas.microsoft.com/office/2006/metadata/properties" ma:root="true" ma:fieldsID="de4856d0e4b2f14749053903f01e2935" ns2:_="" ns3:_="">
    <xsd:import namespace="3d812278-2a68-4c24-8f6e-2be632b93566"/>
    <xsd:import namespace="e507e9f9-68d3-46e8-b1ae-0a32e95c44a0"/>
    <xsd:element name="properties">
      <xsd:complexType>
        <xsd:sequence>
          <xsd:element name="documentManagement">
            <xsd:complexType>
              <xsd:all>
                <xsd:element ref="ns2:MediaServiceMetadata" minOccurs="0"/>
                <xsd:element ref="ns2:MediaServiceFastMetadata" minOccurs="0"/>
                <xsd:element ref="ns2:MediaServiceAutoTags" minOccurs="0"/>
                <xsd:element ref="ns2:MediaServiceOCR" minOccurs="0"/>
                <xsd:element ref="ns2:MediaServiceDateTaken" minOccurs="0"/>
                <xsd:element ref="ns2:MediaServiceLocation" minOccurs="0"/>
                <xsd:element ref="ns3:SharedWithUsers" minOccurs="0"/>
                <xsd:element ref="ns3:SharedWithDetails" minOccurs="0"/>
                <xsd:element ref="ns2:MediaServiceEventHashCode" minOccurs="0"/>
                <xsd:element ref="ns2:MediaServiceGenerationTime" minOccurs="0"/>
                <xsd:element ref="ns2:MediaServiceAutoKeyPoints" minOccurs="0"/>
                <xsd:element ref="ns2:MediaServiceKeyPoints" minOccurs="0"/>
                <xsd:element ref="ns2:MediaLengthInSeconds" minOccurs="0"/>
                <xsd:element ref="ns2:lcf76f155ced4ddcb4097134ff3c332f" minOccurs="0"/>
                <xsd:element ref="ns3:TaxCatchAll" minOccurs="0"/>
                <xsd:element ref="ns2:DateAdded" minOccurs="0"/>
                <xsd:element ref="ns2:MediaServiceObjectDetectorVersions" minOccurs="0"/>
                <xsd:element ref="ns2:MediaServiceSearchProperties" minOccurs="0"/>
              </xsd:all>
            </xsd:complexType>
          </xsd:element>
        </xsd:sequence>
      </xsd:complex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3d812278-2a68-4c24-8f6e-2be632b93566" elementFormDefault="qualified">
    <xsd:import namespace="http://schemas.microsoft.com/office/2006/documentManagement/types"/>
    <xsd:import namespace="http://schemas.microsoft.com/office/infopath/2007/PartnerControls"/>
    <xsd:element name="MediaServiceMetadata" ma:index="8" nillable="true" ma:displayName="MediaServiceMetadata" ma:hidden="true" ma:internalName="MediaServiceMetadata" ma:readOnly="true">
      <xsd:simpleType>
        <xsd:restriction base="dms:Note"/>
      </xsd:simpleType>
    </xsd:element>
    <xsd:element name="MediaServiceFastMetadata" ma:index="9" nillable="true" ma:displayName="MediaServiceFastMetadata" ma:hidden="true" ma:internalName="MediaServiceFastMetadata" ma:readOnly="true">
      <xsd:simpleType>
        <xsd:restriction base="dms:Note"/>
      </xsd:simpleType>
    </xsd:element>
    <xsd:element name="MediaServiceAutoTags" ma:index="10" nillable="true" ma:displayName="MediaServiceAutoTags" ma:internalName="MediaServiceAutoTags" ma:readOnly="true">
      <xsd:simpleType>
        <xsd:restriction base="dms:Text"/>
      </xsd:simpleType>
    </xsd:element>
    <xsd:element name="MediaServiceOCR" ma:index="11" nillable="true" ma:displayName="MediaServiceOCR" ma:internalName="MediaServiceOCR" ma:readOnly="true">
      <xsd:simpleType>
        <xsd:restriction base="dms:Note">
          <xsd:maxLength value="255"/>
        </xsd:restriction>
      </xsd:simpleType>
    </xsd:element>
    <xsd:element name="MediaServiceDateTaken" ma:index="12" nillable="true" ma:displayName="MediaServiceDateTaken" ma:hidden="true" ma:internalName="MediaServiceDateTaken" ma:readOnly="true">
      <xsd:simpleType>
        <xsd:restriction base="dms:Text"/>
      </xsd:simpleType>
    </xsd:element>
    <xsd:element name="MediaServiceLocation" ma:index="13" nillable="true" ma:displayName="MediaServiceLocation" ma:internalName="MediaServiceLocation" ma:readOnly="true">
      <xsd:simpleType>
        <xsd:restriction base="dms:Text"/>
      </xsd:simpleType>
    </xsd:element>
    <xsd:element name="MediaServiceEventHashCode" ma:index="16" nillable="true" ma:displayName="MediaServiceEventHashCode" ma:hidden="true" ma:internalName="MediaServiceEventHashCode" ma:readOnly="true">
      <xsd:simpleType>
        <xsd:restriction base="dms:Text"/>
      </xsd:simpleType>
    </xsd:element>
    <xsd:element name="MediaServiceGenerationTime" ma:index="17" nillable="true" ma:displayName="MediaServiceGenerationTime" ma:hidden="true" ma:internalName="MediaServiceGenerationTime" ma:readOnly="true">
      <xsd:simpleType>
        <xsd:restriction base="dms:Text"/>
      </xsd:simpleType>
    </xsd:element>
    <xsd:element name="MediaServiceAutoKeyPoints" ma:index="18" nillable="true" ma:displayName="MediaServiceAutoKeyPoints" ma:hidden="true" ma:internalName="MediaServiceAutoKeyPoints" ma:readOnly="true">
      <xsd:simpleType>
        <xsd:restriction base="dms:Note"/>
      </xsd:simpleType>
    </xsd:element>
    <xsd:element name="MediaServiceKeyPoints" ma:index="19" nillable="true" ma:displayName="KeyPoints" ma:internalName="MediaServiceKeyPoints" ma:readOnly="true">
      <xsd:simpleType>
        <xsd:restriction base="dms:Note">
          <xsd:maxLength value="255"/>
        </xsd:restriction>
      </xsd:simpleType>
    </xsd:element>
    <xsd:element name="MediaLengthInSeconds" ma:index="20" nillable="true" ma:displayName="Length (seconds)" ma:internalName="MediaLengthInSeconds" ma:readOnly="true">
      <xsd:simpleType>
        <xsd:restriction base="dms:Unknown"/>
      </xsd:simpleType>
    </xsd:element>
    <xsd:element name="lcf76f155ced4ddcb4097134ff3c332f" ma:index="22" nillable="true" ma:taxonomy="true" ma:internalName="lcf76f155ced4ddcb4097134ff3c332f" ma:taxonomyFieldName="MediaServiceImageTags" ma:displayName="Image Tags" ma:readOnly="false" ma:fieldId="{5cf76f15-5ced-4ddc-b409-7134ff3c332f}" ma:taxonomyMulti="true" ma:sspId="4c2ddfe9-e030-4fc0-8fcc-a9d12d5e4069" ma:termSetId="09814cd3-568e-fe90-9814-8d621ff8fb84" ma:anchorId="fba54fb3-c3e1-fe81-a776-ca4b69148c4d" ma:open="true" ma:isKeyword="false">
      <xsd:complexType>
        <xsd:sequence>
          <xsd:element ref="pc:Terms" minOccurs="0" maxOccurs="1"/>
        </xsd:sequence>
      </xsd:complexType>
    </xsd:element>
    <xsd:element name="DateAdded" ma:index="24" nillable="true" ma:displayName="Date Added" ma:format="DateOnly" ma:internalName="DateAdded">
      <xsd:simpleType>
        <xsd:restriction base="dms:DateTime"/>
      </xsd:simpleType>
    </xsd:element>
    <xsd:element name="MediaServiceObjectDetectorVersions" ma:index="25" nillable="true" ma:displayName="MediaServiceObjectDetectorVersions" ma:description="" ma:hidden="true" ma:indexed="true" ma:internalName="MediaServiceObjectDetectorVersions" ma:readOnly="true">
      <xsd:simpleType>
        <xsd:restriction base="dms:Text"/>
      </xsd:simpleType>
    </xsd:element>
    <xsd:element name="MediaServiceSearchProperties" ma:index="26" nillable="true" ma:displayName="MediaServiceSearchProperties" ma:hidden="true" ma:internalName="MediaServiceSearchProperties" ma:readOnly="true">
      <xsd:simpleType>
        <xsd:restriction base="dms:Note"/>
      </xsd:simple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e507e9f9-68d3-46e8-b1ae-0a32e95c44a0" elementFormDefault="qualified">
    <xsd:import namespace="http://schemas.microsoft.com/office/2006/documentManagement/types"/>
    <xsd:import namespace="http://schemas.microsoft.com/office/infopath/2007/PartnerControls"/>
    <xsd:element name="SharedWithUsers" ma:index="14" nillable="true" ma:displayName="Shared With" ma:internalName="SharedWithUsers" ma:readOnly="true">
      <xsd:complexType>
        <xsd:complexContent>
          <xsd:extension base="dms:UserMulti">
            <xsd:sequence>
              <xsd:element name="UserInfo" minOccurs="0" maxOccurs="unbounded">
                <xsd:complexType>
                  <xsd:sequence>
                    <xsd:element name="DisplayName" type="xsd:string" minOccurs="0"/>
                    <xsd:element name="AccountId" type="dms:UserId" minOccurs="0" nillable="true"/>
                    <xsd:element name="AccountType" type="xsd:string" minOccurs="0"/>
                  </xsd:sequence>
                </xsd:complexType>
              </xsd:element>
            </xsd:sequence>
          </xsd:extension>
        </xsd:complexContent>
      </xsd:complexType>
    </xsd:element>
    <xsd:element name="SharedWithDetails" ma:index="15" nillable="true" ma:displayName="Shared With Details" ma:internalName="SharedWithDetails" ma:readOnly="true">
      <xsd:simpleType>
        <xsd:restriction base="dms:Note">
          <xsd:maxLength value="255"/>
        </xsd:restriction>
      </xsd:simpleType>
    </xsd:element>
    <xsd:element name="TaxCatchAll" ma:index="23" nillable="true" ma:displayName="Taxonomy Catch All Column" ma:hidden="true" ma:list="{73b57b2b-5550-439d-b2ac-4c5cf37247a3}" ma:internalName="TaxCatchAll" ma:showField="CatchAllData" ma:web="e507e9f9-68d3-46e8-b1ae-0a32e95c44a0">
      <xsd:complexType>
        <xsd:complexContent>
          <xsd:extension base="dms:MultiChoiceLookup">
            <xsd:sequence>
              <xsd:element name="Value" type="dms:Lookup" maxOccurs="unbounded" minOccurs="0" nillable="true"/>
            </xsd:sequence>
          </xsd:extension>
        </xsd:complexContent>
      </xsd:complexType>
    </xsd:element>
  </xsd:schema>
  <xsd:schema xmlns="http://schemas.openxmlformats.org/package/2006/metadata/core-properties" xmlns:xsd="http://www.w3.org/2001/XMLSchema" xmlns:xsi="http://www.w3.org/2001/XMLSchema-instance" xmlns:dc="http://purl.org/dc/elements/1.1/" xmlns:dcterms="http://purl.org/dc/terms/" xmlns:odoc="http://schemas.microsoft.com/internal/obd" targetNamespace="http://schemas.openxmlformats.org/package/2006/metadata/core-properties" elementFormDefault="qualified" attributeFormDefault="unqualified" blockDefault="#all">
    <xsd:import namespace="http://purl.org/dc/elements/1.1/" schemaLocation="http://dublincore.org/schemas/xmls/qdc/2003/04/02/dc.xsd"/>
    <xsd:import namespace="http://purl.org/dc/terms/" schemaLocation="http://dublincore.org/schemas/xmls/qdc/2003/04/02/dcterms.xsd"/>
    <xsd:element name="coreProperties" type="CT_coreProperties"/>
    <xsd:complexType name="CT_coreProperties">
      <xsd:all>
        <xsd:element ref="dc:creator" minOccurs="0" maxOccurs="1"/>
        <xsd:element ref="dcterms:created" minOccurs="0" maxOccurs="1"/>
        <xsd:element ref="dc:identifier" minOccurs="0" maxOccurs="1"/>
        <xsd:element name="contentType" minOccurs="0" maxOccurs="1" type="xsd:string" ma:index="0" ma:displayName="Content Type"/>
        <xsd:element ref="dc:title" minOccurs="0" maxOccurs="1" ma:index="4" ma:displayName="Title"/>
        <xsd:element ref="dc:subject" minOccurs="0" maxOccurs="1"/>
        <xsd:element ref="dc:description" minOccurs="0" maxOccurs="1"/>
        <xsd:element name="keywords" minOccurs="0" maxOccurs="1" type="xsd:string"/>
        <xsd:element ref="dc:language" minOccurs="0" maxOccurs="1"/>
        <xsd:element name="category" minOccurs="0" maxOccurs="1" type="xsd:string"/>
        <xsd:element name="version" minOccurs="0" maxOccurs="1" type="xsd:string"/>
        <xsd:element name="revision" minOccurs="0" maxOccurs="1" type="xsd:string">
          <xsd:annotation>
            <xsd:documentation>
                        This value indicates the number of saves or revisions. The application is responsible for updating this value after each revision.
                    </xsd:documentation>
          </xsd:annotation>
        </xsd:element>
        <xsd:element name="lastModifiedBy" minOccurs="0" maxOccurs="1" type="xsd:string"/>
        <xsd:element ref="dcterms:modified" minOccurs="0" maxOccurs="1"/>
        <xsd:element name="contentStatus" minOccurs="0" maxOccurs="1" type="xsd:string"/>
      </xsd:all>
    </xsd:complexType>
  </xsd:schema>
  <xs:schema xmlns:pc="http://schemas.microsoft.com/office/infopath/2007/PartnerControls" xmlns:xs="http://www.w3.org/2001/XMLSchema" targetNamespace="http://schemas.microsoft.com/office/infopath/2007/PartnerControls" elementFormDefault="qualified" attributeFormDefault="unqualified">
    <xs:element name="Person">
      <xs:complexType>
        <xs:sequence>
          <xs:element ref="pc:DisplayName" minOccurs="0"/>
          <xs:element ref="pc:AccountId" minOccurs="0"/>
          <xs:element ref="pc:AccountType" minOccurs="0"/>
        </xs:sequence>
      </xs:complexType>
    </xs:element>
    <xs:element name="DisplayName" type="xs:string"/>
    <xs:element name="AccountId" type="xs:string"/>
    <xs:element name="AccountType" type="xs:string"/>
    <xs:element name="BDCAssociatedEntity">
      <xs:complexType>
        <xs:sequence>
          <xs:element ref="pc:BDCEntity" minOccurs="0" maxOccurs="unbounded"/>
        </xs:sequence>
        <xs:attribute ref="pc:EntityNamespace"/>
        <xs:attribute ref="pc:EntityName"/>
        <xs:attribute ref="pc:SystemInstanceName"/>
        <xs:attribute ref="pc:AssociationName"/>
      </xs:complexType>
    </xs:element>
    <xs:attribute name="EntityNamespace" type="xs:string"/>
    <xs:attribute name="EntityName" type="xs:string"/>
    <xs:attribute name="SystemInstanceName" type="xs:string"/>
    <xs:attribute name="AssociationName" type="xs:string"/>
    <xs:element name="BDCEntity">
      <xs:complexType>
        <xs:sequence>
          <xs:element ref="pc:EntityDisplayName" minOccurs="0"/>
          <xs:element ref="pc:EntityInstanceReference" minOccurs="0"/>
          <xs:element ref="pc:EntityId1" minOccurs="0"/>
          <xs:element ref="pc:EntityId2" minOccurs="0"/>
          <xs:element ref="pc:EntityId3" minOccurs="0"/>
          <xs:element ref="pc:EntityId4" minOccurs="0"/>
          <xs:element ref="pc:EntityId5" minOccurs="0"/>
        </xs:sequence>
      </xs:complexType>
    </xs:element>
    <xs:element name="EntityDisplayName" type="xs:string"/>
    <xs:element name="EntityInstanceReference" type="xs:string"/>
    <xs:element name="EntityId1" type="xs:string"/>
    <xs:element name="EntityId2" type="xs:string"/>
    <xs:element name="EntityId3" type="xs:string"/>
    <xs:element name="EntityId4" type="xs:string"/>
    <xs:element name="EntityId5" type="xs:string"/>
    <xs:element name="Terms">
      <xs:complexType>
        <xs:sequence>
          <xs:element ref="pc:TermInfo" minOccurs="0" maxOccurs="unbounded"/>
        </xs:sequence>
      </xs:complexType>
    </xs:element>
    <xs:element name="TermInfo">
      <xs:complexType>
        <xs:sequence>
          <xs:element ref="pc:TermName" minOccurs="0"/>
          <xs:element ref="pc:TermId" minOccurs="0"/>
        </xs:sequence>
      </xs:complexType>
    </xs:element>
    <xs:element name="TermName" type="xs:string"/>
    <xs:element name="TermId" type="xs:string"/>
  </xs:schema>
</ct:contentTypeSchema>
</file>

<file path=customXml/itemProps1.xml><?xml version="1.0" encoding="utf-8"?>
<ds:datastoreItem xmlns:ds="http://schemas.openxmlformats.org/officeDocument/2006/customXml" ds:itemID="{0EFC9D29-FC66-4627-8B6B-24637850C6BE}">
  <ds:schemaRefs>
    <ds:schemaRef ds:uri="http://www.w3.org/XML/1998/namespace"/>
    <ds:schemaRef ds:uri="http://schemas.microsoft.com/office/2006/metadata/properties"/>
    <ds:schemaRef ds:uri="e507e9f9-68d3-46e8-b1ae-0a32e95c44a0"/>
    <ds:schemaRef ds:uri="http://schemas.openxmlformats.org/package/2006/metadata/core-properties"/>
    <ds:schemaRef ds:uri="http://purl.org/dc/terms/"/>
    <ds:schemaRef ds:uri="http://schemas.microsoft.com/office/2006/documentManagement/types"/>
    <ds:schemaRef ds:uri="http://purl.org/dc/elements/1.1/"/>
    <ds:schemaRef ds:uri="http://schemas.microsoft.com/office/infopath/2007/PartnerControls"/>
    <ds:schemaRef ds:uri="3d812278-2a68-4c24-8f6e-2be632b93566"/>
    <ds:schemaRef ds:uri="http://purl.org/dc/dcmitype/"/>
  </ds:schemaRefs>
</ds:datastoreItem>
</file>

<file path=customXml/itemProps2.xml><?xml version="1.0" encoding="utf-8"?>
<ds:datastoreItem xmlns:ds="http://schemas.openxmlformats.org/officeDocument/2006/customXml" ds:itemID="{F665876A-5EA9-43BC-B853-64A0D7D9D75E}">
  <ds:schemaRefs>
    <ds:schemaRef ds:uri="http://schemas.microsoft.com/sharepoint/v3/contenttype/forms"/>
  </ds:schemaRefs>
</ds:datastoreItem>
</file>

<file path=customXml/itemProps3.xml><?xml version="1.0" encoding="utf-8"?>
<ds:datastoreItem xmlns:ds="http://schemas.openxmlformats.org/officeDocument/2006/customXml" ds:itemID="{B42BD942-45BE-405E-8E06-3CAD6478B4EC}">
  <ds:schemaRefs>
    <ds:schemaRef ds:uri="http://schemas.microsoft.com/office/2006/metadata/contentType"/>
    <ds:schemaRef ds:uri="http://schemas.microsoft.com/office/2006/metadata/properties/metaAttributes"/>
    <ds:schemaRef ds:uri="http://www.w3.org/2001/XMLSchema"/>
    <ds:schemaRef ds:uri="http://schemas.microsoft.com/office/2006/metadata/properties"/>
    <ds:schemaRef ds:uri="3d812278-2a68-4c24-8f6e-2be632b93566"/>
    <ds:schemaRef ds:uri="e507e9f9-68d3-46e8-b1ae-0a32e95c44a0"/>
    <ds:schemaRef ds:uri="http://schemas.microsoft.com/office/2006/documentManagement/types"/>
    <ds:schemaRef ds:uri="http://schemas.microsoft.com/office/infopath/2007/PartnerControls"/>
    <ds:schemaRef ds:uri="http://schemas.openxmlformats.org/package/2006/metadata/core-properties"/>
    <ds:schemaRef ds:uri="http://purl.org/dc/elements/1.1/"/>
    <ds:schemaRef ds:uri="http://purl.org/dc/terms/"/>
    <ds:schemaRef ds:uri="http://schemas.microsoft.com/internal/obd"/>
  </ds:schemaRefs>
</ds:datastoreItem>
</file>

<file path=docProps/app.xml><?xml version="1.0" encoding="utf-8"?>
<Properties xmlns="http://schemas.openxmlformats.org/officeDocument/2006/extended-properties" xmlns:vt="http://schemas.openxmlformats.org/officeDocument/2006/docPropsVTypes">
  <TotalTime>7</TotalTime>
  <Words>898</Words>
  <Application>Microsoft Office PowerPoint</Application>
  <PresentationFormat>Widescreen</PresentationFormat>
  <Paragraphs>112</Paragraphs>
  <Slides>1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3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</vt:i4>
      </vt:variant>
    </vt:vector>
  </HeadingPairs>
  <TitlesOfParts>
    <vt:vector size="5" baseType="lpstr">
      <vt:lpstr>Arial</vt:lpstr>
      <vt:lpstr>Calibri</vt:lpstr>
      <vt:lpstr>Calibri Light</vt:lpstr>
      <vt:lpstr>Office Theme</vt:lpstr>
      <vt:lpstr>PowerPoint Presentation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Presentation</dc:title>
  <dc:creator>Patrick Oborn</dc:creator>
  <cp:lastModifiedBy>Anita Patel</cp:lastModifiedBy>
  <cp:revision>3</cp:revision>
  <dcterms:created xsi:type="dcterms:W3CDTF">2020-02-29T12:19:08Z</dcterms:created>
  <dcterms:modified xsi:type="dcterms:W3CDTF">2024-05-08T14:31:30Z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ContentTypeId">
    <vt:lpwstr>0x01010050D47EEC1EE2844CAB543AD5D4C05BE0</vt:lpwstr>
  </property>
  <property fmtid="{D5CDD505-2E9C-101B-9397-08002B2CF9AE}" pid="3" name="MediaServiceImageTags">
    <vt:lpwstr/>
  </property>
</Properties>
</file>