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A3C93"/>
    <a:srgbClr val="E848E8"/>
    <a:srgbClr val="4170B8"/>
    <a:srgbClr val="E8F9FE"/>
    <a:srgbClr val="D7F4FD"/>
    <a:srgbClr val="2D509A"/>
    <a:srgbClr val="FCAB2B"/>
    <a:srgbClr val="9FD435"/>
    <a:srgbClr val="2069E1"/>
    <a:srgbClr val="0CB2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70" d="100"/>
          <a:sy n="70" d="100"/>
        </p:scale>
        <p:origin x="5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7F70E0-75AF-4BED-99D9-DCF87A10BE2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87A2CE-46A0-4E6D-A933-EF9F111583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85094E-BD7F-479B-B45D-3648D63DE7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A60A6D-28BA-46BD-A881-BC1BFA6F28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4417E-59B3-445F-A2E0-1A4911B08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9307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15923A-49E4-4311-9A4A-4AEEADF48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1A641F-981F-490C-8911-DDAB345FA3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F5CD3-5716-4B2B-8907-3F013955B56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657866-EFBF-46A7-A41A-46F12BBB7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977B93-4C20-46DC-89AC-6846692FB7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555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06CFD41-D13D-4973-80D0-868C66401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C89C8B-C205-4940-94E9-32214DD759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67FF8E-A8B7-4339-9155-C3FAB11CBD6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57BA2-136E-4199-BC50-0DE6FBFE75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04A96-A3A7-4166-BF2F-CE282117C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92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C2F79-D019-4AAF-BB21-508F34F02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315B1A-F4DC-407E-B658-A379A9B803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85D6235-D18C-4F1E-9001-09031A4B60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CD4844-A29A-49BF-AC83-3BC6FE4D6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3B7FDF-1985-4B81-A718-C6A654468B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9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4AC12A-FFF0-4802-AEFC-8F640687A1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78C241-4BE0-43CF-884F-5E9E553301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CE77B1-8E0C-4D0B-8ECC-35294BC5E9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2417E6-B846-4812-BFB7-347A6CEA8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AA8042-E789-4A7B-9782-8AFFA9FC4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30872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80C0EA-9137-456D-A49B-7ED27D5E7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2DD56B-62C2-4FDE-9F35-E1000BF6D8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C0D8B7-81FF-42D6-856F-5B7046BDB6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68DD99-B99A-4768-8E30-40DE390DB0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9B8010-A22E-4334-9C17-1FB58C5FE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D6A0A-B177-4492-B465-5F47CC4A9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359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15D6C-80A1-4DB9-BAE7-B76746396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4759BF-01E9-46E0-A122-9BADFDCCED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DA5EBB-9903-41D8-AF6B-9FD4E05E1B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5CC334-C9DE-4DA2-8917-A8AAB3D3E80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36829D-9FBE-4DF9-A857-5CEE1CB9D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9E4DDA-256F-4DC7-83AC-C60F2460BA3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3E6C4B-F982-4D8D-BF57-590A483B7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27FEA8D-5F8E-4135-BB2D-0A8B7296A4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44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E076BC-854D-413F-823E-38D9563A6C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C17128-F4E7-4553-9471-437AF6B2494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91D6DC2-2C77-44C6-891C-DD55618EA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EB0501-4993-4860-96C3-A2BB2F188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2588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7A27295-526C-4F58-BC0C-C6F4474479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D4A2C3-8585-42BD-B49A-9C70F22D0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A7E5F5-B89D-4FE0-A075-F63CBDAFE9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31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02D67-695B-46A2-943C-67AE7BFC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C3FA07-292A-415E-B96D-C1B250538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A5A78A-AC1D-4FC6-B0A1-E7A6D5204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E32EE6-0553-43AC-BD06-540B3163319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6FE8EAF-E3AE-4D69-896E-A416AB9A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CF7FCD-F5D1-4881-800A-E341841A9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291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F42B19-7966-4453-B67C-AB6246B7D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C3D63D9-492E-4885-8007-3D5386017AE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D6D7DB-94A4-4211-BA7A-AEA6FABA9C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2D0E9D-145D-4BC4-A1C4-41CEEAB751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E5D01432-8355-4579-B810-5472CA80E7B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34FED-AB5C-418F-A02D-CA04F684C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06B414-D3FC-45AF-8876-FB6DF6F24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9ABA299F-ECC1-4A76-BF69-4F31088159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367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5B2807-4422-489B-94A3-9A1A0A1493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2E835D-9061-4DD3-AC81-A6D55DB90E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42837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F3617FAF-5913-5EC9-21AC-F2F464EF9A7C}"/>
              </a:ext>
            </a:extLst>
          </p:cNvPr>
          <p:cNvSpPr/>
          <p:nvPr/>
        </p:nvSpPr>
        <p:spPr>
          <a:xfrm flipV="1">
            <a:off x="8899516" y="4645834"/>
            <a:ext cx="3189978" cy="378466"/>
          </a:xfrm>
          <a:prstGeom prst="rect">
            <a:avLst/>
          </a:prstGeom>
          <a:solidFill>
            <a:srgbClr val="EA3C93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939981-8A6D-7C40-B252-7B749A3674E3}"/>
              </a:ext>
            </a:extLst>
          </p:cNvPr>
          <p:cNvSpPr txBox="1"/>
          <p:nvPr/>
        </p:nvSpPr>
        <p:spPr>
          <a:xfrm>
            <a:off x="3455156" y="6396335"/>
            <a:ext cx="54697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>
                <a:latin typeface="Arial" panose="020B0604020202020204" pitchFamily="34" charset="0"/>
                <a:cs typeface="Arial" panose="020B0604020202020204" pitchFamily="34" charset="0"/>
              </a:rPr>
              <a:t>SWIM LANES OF TECHNOLOGY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27BF8E2F-814C-504E-BD2C-0590F37365C9}"/>
              </a:ext>
            </a:extLst>
          </p:cNvPr>
          <p:cNvCxnSpPr>
            <a:cxnSpLocks/>
          </p:cNvCxnSpPr>
          <p:nvPr/>
        </p:nvCxnSpPr>
        <p:spPr>
          <a:xfrm>
            <a:off x="1864253" y="435605"/>
            <a:ext cx="0" cy="57754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BF96F6AC-5F28-A74D-9B90-EE3243085996}"/>
              </a:ext>
            </a:extLst>
          </p:cNvPr>
          <p:cNvCxnSpPr>
            <a:cxnSpLocks/>
          </p:cNvCxnSpPr>
          <p:nvPr/>
        </p:nvCxnSpPr>
        <p:spPr>
          <a:xfrm>
            <a:off x="10438600" y="435605"/>
            <a:ext cx="15262" cy="3977185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6556EBF3-15CC-1843-8CAD-1A8EB51E9D82}"/>
              </a:ext>
            </a:extLst>
          </p:cNvPr>
          <p:cNvSpPr/>
          <p:nvPr/>
        </p:nvSpPr>
        <p:spPr>
          <a:xfrm>
            <a:off x="94305" y="565583"/>
            <a:ext cx="1890205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SASE</a:t>
            </a:r>
            <a:b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optimization 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security</a:t>
            </a:r>
            <a:b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SD-WAN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Auto-Failover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Bonding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Intelligent Routing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VNF (Virtual Network)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Firewall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Application Aware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CONNECTIVITY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Broadband/Coax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Dedicated Fiber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WISP / Microwave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- 4G/5G Internet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Satellite Internet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Aggregation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WIFI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Internal Network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Guest Network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Firewall (Prem / Web)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Endpoint Security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Network Security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Assessment</a:t>
            </a:r>
          </a:p>
          <a:p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 MGMT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Circuit Monitoring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Trouble Ticket Creation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8E1E513-3969-6643-B8ED-DCFB3CC818B5}"/>
              </a:ext>
            </a:extLst>
          </p:cNvPr>
          <p:cNvSpPr/>
          <p:nvPr/>
        </p:nvSpPr>
        <p:spPr>
          <a:xfrm>
            <a:off x="1916272" y="565583"/>
            <a:ext cx="1662917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BASIC UC SEAT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Voice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Text / SMS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Video (Zoom)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Web Conferencing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Collaboration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(Slack, Glip, MS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Teams, etc.)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ADD ONS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CRM Integration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Accounting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CCaaS Integration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IVR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Call Recording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AI / Sentiment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PREMISES SYSTEMS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Prem as-a-Service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SIP Trunks</a:t>
            </a:r>
          </a:p>
          <a:p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E7D90AF9-3ABE-544C-9141-877EE7BD0100}"/>
              </a:ext>
            </a:extLst>
          </p:cNvPr>
          <p:cNvSpPr/>
          <p:nvPr/>
        </p:nvSpPr>
        <p:spPr>
          <a:xfrm>
            <a:off x="3588979" y="513085"/>
            <a:ext cx="1814517" cy="55168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CORE PRODUCTS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(ACD)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APIs &amp; SDKs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Call and Screen Recording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CRM/ERP Integrations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Dialers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Preview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Power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Predictive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Inbound/Outbound/Blended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Interactive Voice Response</a:t>
            </a: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Omnichannel &amp; Digital </a:t>
            </a: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Engagement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  - Voice, Email, Chat, Mobile</a:t>
            </a:r>
          </a:p>
          <a:p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Social, SMS/Text, Video</a:t>
            </a:r>
          </a:p>
          <a:p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Reporting, Analytics &amp; BI</a:t>
            </a:r>
          </a:p>
          <a:p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Self-Service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UC Integrations</a:t>
            </a:r>
          </a:p>
          <a:p>
            <a:pPr algn="l"/>
            <a:endParaRPr lang="en-US" sz="750" b="1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ARTIFICIAL INTELLIGENCE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</a:t>
            </a:r>
            <a:r>
              <a:rPr lang="en-US" sz="75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Conversational AI &amp; Chatbots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Real-Time Assist Coaching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  - Virtual Assistants</a:t>
            </a:r>
          </a:p>
          <a:p>
            <a:pPr algn="l"/>
            <a:endParaRPr lang="en-US" sz="750" b="0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BUSINESS PROCESS OUTSOURCING</a:t>
            </a:r>
          </a:p>
          <a:p>
            <a:pPr algn="l"/>
            <a:endParaRPr lang="en-US" sz="750" b="1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COMPLIANCE CONSULTING &amp; IMPLEMENTATION</a:t>
            </a:r>
          </a:p>
          <a:p>
            <a:pPr algn="l"/>
            <a:endParaRPr lang="en-US" sz="750" b="1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CRM INTEGRATORS &amp; LICENSING</a:t>
            </a:r>
          </a:p>
          <a:p>
            <a:pPr algn="l"/>
            <a:endParaRPr lang="en-US" sz="750" b="1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EMPLOYEE ENGAGEMENT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n-US" sz="75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Gamification</a:t>
            </a: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Workforce Management</a:t>
            </a: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Workforce Optimization</a:t>
            </a:r>
          </a:p>
          <a:p>
            <a:pPr marL="171450" indent="-171450" algn="l">
              <a:buFontTx/>
              <a:buChar char="-"/>
            </a:pPr>
            <a:endParaRPr lang="en-US" sz="750" b="0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KNOWLEDGE MANAGEMENT</a:t>
            </a: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QUALITY MANAGEMENT &amp; ASSURANCE</a:t>
            </a:r>
          </a:p>
          <a:p>
            <a:pPr algn="l"/>
            <a:r>
              <a:rPr lang="en-US" sz="75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Agent Coaching &amp; </a:t>
            </a: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 Performance</a:t>
            </a:r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0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Compliance and Monitoring</a:t>
            </a:r>
          </a:p>
          <a:p>
            <a:pPr algn="l"/>
            <a:endParaRPr lang="en-US" sz="750" b="1" i="0">
              <a:solidFill>
                <a:schemeClr val="tx1">
                  <a:lumMod val="95000"/>
                  <a:lumOff val="5000"/>
                </a:schemeClr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750" b="1" i="0">
                <a:solidFill>
                  <a:schemeClr val="tx1">
                    <a:lumMod val="95000"/>
                    <a:lumOff val="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ROBOTIC PROCESS AUTOMATION (RPA)</a:t>
            </a:r>
          </a:p>
          <a:p>
            <a:endParaRPr lang="en-US" sz="75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6EBED064-EA8D-0F4F-A719-F35780787C80}"/>
              </a:ext>
            </a:extLst>
          </p:cNvPr>
          <p:cNvSpPr/>
          <p:nvPr/>
        </p:nvSpPr>
        <p:spPr>
          <a:xfrm>
            <a:off x="5324471" y="565583"/>
            <a:ext cx="19145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Virtual CISO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Cyber Consulting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Vulnerability Assess.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Penetration Test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Compliance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Phishing Simulation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Security Awareness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Training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Managed Firewall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Web Security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Email Security</a:t>
            </a:r>
          </a:p>
          <a:p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Endpoint Protection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Managed Cloud FW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Data Protection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Zero-Trust Framework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Remote User VPN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Patch Management</a:t>
            </a:r>
          </a:p>
          <a:p>
            <a:endParaRPr lang="en-US" sz="10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DETECT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Log </a:t>
            </a:r>
            <a:r>
              <a:rPr lang="en-US" sz="10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(SEIM)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AI Machine Learning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Intrusion Detection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Intrusion Prevention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SOC as a Service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RESPOND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Incident Response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Containment / </a:t>
            </a:r>
            <a:b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dirty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Eradication / Restore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DF1E1B4C-8DE7-5642-9AB9-CA3C0CF789D1}"/>
              </a:ext>
            </a:extLst>
          </p:cNvPr>
          <p:cNvSpPr/>
          <p:nvPr/>
        </p:nvSpPr>
        <p:spPr>
          <a:xfrm>
            <a:off x="7040308" y="565583"/>
            <a:ext cx="184630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 CONNECTIVITY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Data Fabrics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Public Cloud Connections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AWS Direct Connects 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AZURE Express Routes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Oracle </a:t>
            </a:r>
            <a:r>
              <a:rPr lang="en-US" sz="80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FastConnects</a:t>
            </a: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- CDN </a:t>
            </a:r>
          </a:p>
          <a:p>
            <a:endParaRPr lang="en-US" sz="8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INFRASTRUCTURE: </a:t>
            </a:r>
          </a:p>
          <a:p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Data Center and Cloud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Public Cloud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AWS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AZURE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GCP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Oracle Fusion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SAP HANA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Private Cloud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Hybrid &amp; Multi Cloud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IaaS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PaaS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Bare Metal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80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DRaaS</a:t>
            </a:r>
            <a:endParaRPr lang="en-US" sz="8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US" sz="80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BUaaS</a:t>
            </a:r>
            <a:endParaRPr lang="en-US" sz="8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Data Center Colocation</a:t>
            </a:r>
            <a:b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STORAGE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Cloud Based Storage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Object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File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- Block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LICENSE AND APPLICATION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Software License Mgmt.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ERP Mgmt.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Software License Optimization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Software License</a:t>
            </a:r>
          </a:p>
          <a:p>
            <a:endParaRPr lang="en-US" sz="8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8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&amp; PROFESSIONAL SVCS:</a:t>
            </a:r>
            <a:b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Helpdesk as a Service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ITO – IT Outsourcing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Cloud Migration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Application Mgmt. (ERP, CRM, </a:t>
            </a:r>
          </a:p>
          <a:p>
            <a:r>
              <a:rPr lang="en-US" sz="8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etc.)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C5D385AC-4C24-D34E-810D-2D03744DE9D0}"/>
              </a:ext>
            </a:extLst>
          </p:cNvPr>
          <p:cNvCxnSpPr>
            <a:cxnSpLocks/>
          </p:cNvCxnSpPr>
          <p:nvPr/>
        </p:nvCxnSpPr>
        <p:spPr>
          <a:xfrm>
            <a:off x="5324471" y="435605"/>
            <a:ext cx="0" cy="57754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77854B5B-645F-2140-AB8B-CBEA593EFD55}"/>
              </a:ext>
            </a:extLst>
          </p:cNvPr>
          <p:cNvCxnSpPr>
            <a:cxnSpLocks/>
          </p:cNvCxnSpPr>
          <p:nvPr/>
        </p:nvCxnSpPr>
        <p:spPr>
          <a:xfrm>
            <a:off x="3594362" y="435605"/>
            <a:ext cx="0" cy="57754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1195C8A7-0F2A-DD45-A817-BED714365035}"/>
              </a:ext>
            </a:extLst>
          </p:cNvPr>
          <p:cNvCxnSpPr>
            <a:cxnSpLocks/>
          </p:cNvCxnSpPr>
          <p:nvPr/>
        </p:nvCxnSpPr>
        <p:spPr>
          <a:xfrm>
            <a:off x="8784689" y="435605"/>
            <a:ext cx="0" cy="57754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5E7175CE-859E-464F-8410-C2E061F15A00}"/>
              </a:ext>
            </a:extLst>
          </p:cNvPr>
          <p:cNvCxnSpPr>
            <a:cxnSpLocks/>
          </p:cNvCxnSpPr>
          <p:nvPr/>
        </p:nvCxnSpPr>
        <p:spPr>
          <a:xfrm>
            <a:off x="7054580" y="435605"/>
            <a:ext cx="0" cy="5775471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>
            <a:extLst>
              <a:ext uri="{FF2B5EF4-FFF2-40B4-BE49-F238E27FC236}">
                <a16:creationId xmlns:a16="http://schemas.microsoft.com/office/drawing/2014/main" id="{88F43986-ED72-7A47-8FCB-6B3E645D9BAD}"/>
              </a:ext>
            </a:extLst>
          </p:cNvPr>
          <p:cNvSpPr/>
          <p:nvPr/>
        </p:nvSpPr>
        <p:spPr>
          <a:xfrm>
            <a:off x="8924927" y="565583"/>
            <a:ext cx="1569578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SENSORS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Temperature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Pressure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Soil Moisture 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Content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Video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REPORTING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Geo-Fence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Detailed Use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Velocity / 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Acceleration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VERTICAL- SPECIFIC IoT</a:t>
            </a: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Smart City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Agriculture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Manufacturing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Logistics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Lodging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Hospitality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Physical Security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10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76EA1542-2F1D-1343-9321-08DAFC8CC4CF}"/>
              </a:ext>
            </a:extLst>
          </p:cNvPr>
          <p:cNvSpPr/>
          <p:nvPr/>
        </p:nvSpPr>
        <p:spPr>
          <a:xfrm>
            <a:off x="-14728" y="-8021"/>
            <a:ext cx="12237498" cy="501090"/>
          </a:xfrm>
          <a:prstGeom prst="rect">
            <a:avLst/>
          </a:prstGeom>
          <a:solidFill>
            <a:srgbClr val="EA3C9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12FE3FFC-A547-AD41-A9C8-AFCF78009329}"/>
              </a:ext>
            </a:extLst>
          </p:cNvPr>
          <p:cNvSpPr/>
          <p:nvPr/>
        </p:nvSpPr>
        <p:spPr>
          <a:xfrm>
            <a:off x="331745" y="77348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AF9AE0DC-D3E2-5E4B-9CBC-18CB126C02F4}"/>
              </a:ext>
            </a:extLst>
          </p:cNvPr>
          <p:cNvSpPr/>
          <p:nvPr/>
        </p:nvSpPr>
        <p:spPr>
          <a:xfrm>
            <a:off x="2239741" y="77348"/>
            <a:ext cx="9284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UCaaS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3C828EA2-7061-B145-AAC6-C558A91D8438}"/>
              </a:ext>
            </a:extLst>
          </p:cNvPr>
          <p:cNvSpPr/>
          <p:nvPr/>
        </p:nvSpPr>
        <p:spPr>
          <a:xfrm>
            <a:off x="3514603" y="77348"/>
            <a:ext cx="18389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Contact Center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E3E7D06E-2DA8-D448-8187-9575AB6A251B}"/>
              </a:ext>
            </a:extLst>
          </p:cNvPr>
          <p:cNvSpPr/>
          <p:nvPr/>
        </p:nvSpPr>
        <p:spPr>
          <a:xfrm>
            <a:off x="5643230" y="77348"/>
            <a:ext cx="1095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Security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93C86791-39BA-B24A-AA14-FC73673652AF}"/>
              </a:ext>
            </a:extLst>
          </p:cNvPr>
          <p:cNvSpPr/>
          <p:nvPr/>
        </p:nvSpPr>
        <p:spPr>
          <a:xfrm>
            <a:off x="7417613" y="77348"/>
            <a:ext cx="8386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Cloud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9B6D8DB-AA78-1A4B-A0F1-3318A9C98F06}"/>
              </a:ext>
            </a:extLst>
          </p:cNvPr>
          <p:cNvSpPr/>
          <p:nvPr/>
        </p:nvSpPr>
        <p:spPr>
          <a:xfrm>
            <a:off x="9364475" y="77348"/>
            <a:ext cx="5309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IoT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4DB4862F-AE0B-FE41-85FE-EDB5116852C6}"/>
              </a:ext>
            </a:extLst>
          </p:cNvPr>
          <p:cNvSpPr/>
          <p:nvPr/>
        </p:nvSpPr>
        <p:spPr>
          <a:xfrm>
            <a:off x="10786282" y="35793"/>
            <a:ext cx="105670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8AA59F8-B006-167F-4C7E-77F3F6673BD7}"/>
              </a:ext>
            </a:extLst>
          </p:cNvPr>
          <p:cNvSpPr/>
          <p:nvPr/>
        </p:nvSpPr>
        <p:spPr>
          <a:xfrm>
            <a:off x="8895917" y="5001991"/>
            <a:ext cx="3189978" cy="121636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numCol="2" rtlCol="0" anchor="ctr"/>
          <a:lstStyle/>
          <a:p>
            <a:endParaRPr lang="en-US" sz="1000">
              <a:solidFill>
                <a:schemeClr val="tx1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06597E25-5A43-2C86-FB87-1DDC380EFDD1}"/>
              </a:ext>
            </a:extLst>
          </p:cNvPr>
          <p:cNvSpPr/>
          <p:nvPr/>
        </p:nvSpPr>
        <p:spPr>
          <a:xfrm>
            <a:off x="10535094" y="565583"/>
            <a:ext cx="1709799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Handsets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Tablets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Gateways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WIRELESS NETWORK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Detail Reporting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Device Usage </a:t>
            </a:r>
            <a:r>
              <a:rPr lang="en-US" sz="1000" err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Mgmt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Application Filtering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Detailed Reporting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In Building Signal 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Optimization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Satellite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Fixed Wireless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Private 4G/5G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POTS replacement 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over cellular</a:t>
            </a:r>
          </a:p>
          <a:p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MANAGED MOBILITY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Carrier Sourcing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Staging/Kitting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Helpdesk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Break/Fix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Plan Optimization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RMA/Device </a:t>
            </a:r>
          </a:p>
          <a:p>
            <a: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management</a:t>
            </a:r>
            <a:br>
              <a:rPr lang="en-US" sz="100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67E1438-7E39-7544-0E68-F77E479C1575}"/>
              </a:ext>
            </a:extLst>
          </p:cNvPr>
          <p:cNvSpPr txBox="1"/>
          <p:nvPr/>
        </p:nvSpPr>
        <p:spPr>
          <a:xfrm>
            <a:off x="8971073" y="5048807"/>
            <a:ext cx="1543725" cy="1169551"/>
          </a:xfrm>
          <a:prstGeom prst="rect">
            <a:avLst/>
          </a:prstGeom>
          <a:noFill/>
        </p:spPr>
        <p:txBody>
          <a:bodyPr wrap="square" numCol="1">
            <a:spAutoFit/>
          </a:bodyPr>
          <a:lstStyle/>
          <a:p>
            <a:r>
              <a:rPr lang="en-US"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ANSWERING SVCS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Ruby Receptionist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10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MARKETING SVCS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Email Drip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Web site design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Content creation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C4D45F-AB1C-0B6F-D134-4D6F9B2031B4}"/>
              </a:ext>
            </a:extLst>
          </p:cNvPr>
          <p:cNvSpPr txBox="1"/>
          <p:nvPr/>
        </p:nvSpPr>
        <p:spPr>
          <a:xfrm>
            <a:off x="10484239" y="5045943"/>
            <a:ext cx="1660821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EXPENSE MGMT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Wireline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Mobility</a:t>
            </a:r>
            <a:r>
              <a:rPr lang="en-US"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PHYSICAL SECURITY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Video Surveillance</a:t>
            </a:r>
            <a:b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Access Cards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3FF1BC1E-3B32-025D-B49E-7B24FD0AA053}"/>
              </a:ext>
            </a:extLst>
          </p:cNvPr>
          <p:cNvSpPr/>
          <p:nvPr/>
        </p:nvSpPr>
        <p:spPr>
          <a:xfrm>
            <a:off x="10094395" y="4624191"/>
            <a:ext cx="8002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endParaRPr lang="en-US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 descr="A logo for a company&#10;&#10;Description automatically generated">
            <a:extLst>
              <a:ext uri="{FF2B5EF4-FFF2-40B4-BE49-F238E27FC236}">
                <a16:creationId xmlns:a16="http://schemas.microsoft.com/office/drawing/2014/main" id="{20E39FF4-ED8D-C6DE-C2EB-FBB482F3888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27897" y="5704386"/>
            <a:ext cx="1617095" cy="1013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7764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507e9f9-68d3-46e8-b1ae-0a32e95c44a0" xsi:nil="true"/>
    <lcf76f155ced4ddcb4097134ff3c332f xmlns="3d812278-2a68-4c24-8f6e-2be632b93566">
      <Terms xmlns="http://schemas.microsoft.com/office/infopath/2007/PartnerControls"/>
    </lcf76f155ced4ddcb4097134ff3c332f>
    <DateAdded xmlns="3d812278-2a68-4c24-8f6e-2be632b93566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0D47EEC1EE2844CAB543AD5D4C05BE0" ma:contentTypeVersion="19" ma:contentTypeDescription="Create a new document." ma:contentTypeScope="" ma:versionID="30d7f49e1d8ee400ad86a2aeeb6d8663">
  <xsd:schema xmlns:xsd="http://www.w3.org/2001/XMLSchema" xmlns:xs="http://www.w3.org/2001/XMLSchema" xmlns:p="http://schemas.microsoft.com/office/2006/metadata/properties" xmlns:ns2="3d812278-2a68-4c24-8f6e-2be632b93566" xmlns:ns3="e507e9f9-68d3-46e8-b1ae-0a32e95c44a0" targetNamespace="http://schemas.microsoft.com/office/2006/metadata/properties" ma:root="true" ma:fieldsID="de4856d0e4b2f14749053903f01e2935" ns2:_="" ns3:_="">
    <xsd:import namespace="3d812278-2a68-4c24-8f6e-2be632b93566"/>
    <xsd:import namespace="e507e9f9-68d3-46e8-b1ae-0a32e95c44a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DateAdded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812278-2a68-4c24-8f6e-2be632b9356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c2ddfe9-e030-4fc0-8fcc-a9d12d5e406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DateAdded" ma:index="24" nillable="true" ma:displayName="Date Added" ma:format="DateOnly" ma:internalName="DateAdded">
      <xsd:simpleType>
        <xsd:restriction base="dms:DateTime"/>
      </xsd:simple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507e9f9-68d3-46e8-b1ae-0a32e95c44a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73b57b2b-5550-439d-b2ac-4c5cf37247a3}" ma:internalName="TaxCatchAll" ma:showField="CatchAllData" ma:web="e507e9f9-68d3-46e8-b1ae-0a32e95c44a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EFC9D29-FC66-4627-8B6B-24637850C6BE}">
  <ds:schemaRefs>
    <ds:schemaRef ds:uri="http://www.w3.org/XML/1998/namespace"/>
    <ds:schemaRef ds:uri="http://schemas.microsoft.com/office/2006/metadata/properties"/>
    <ds:schemaRef ds:uri="e507e9f9-68d3-46e8-b1ae-0a32e95c44a0"/>
    <ds:schemaRef ds:uri="http://schemas.openxmlformats.org/package/2006/metadata/core-properties"/>
    <ds:schemaRef ds:uri="http://purl.org/dc/terms/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3d812278-2a68-4c24-8f6e-2be632b93566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F665876A-5EA9-43BC-B853-64A0D7D9D75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42BD942-45BE-405E-8E06-3CAD6478B4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d812278-2a68-4c24-8f6e-2be632b93566"/>
    <ds:schemaRef ds:uri="e507e9f9-68d3-46e8-b1ae-0a32e95c44a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898</Words>
  <Application>Microsoft Office PowerPoint</Application>
  <PresentationFormat>Widescreen</PresentationFormat>
  <Paragraphs>112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Oborn</dc:creator>
  <cp:lastModifiedBy>Anita Patel</cp:lastModifiedBy>
  <cp:revision>3</cp:revision>
  <dcterms:created xsi:type="dcterms:W3CDTF">2020-02-29T12:19:08Z</dcterms:created>
  <dcterms:modified xsi:type="dcterms:W3CDTF">2024-05-08T14:31:30Z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0x01010050D47EEC1EE2844CAB543AD5D4C05BE0</vt:lpwstr>
  </property>
  <property fmtid="{D5CDD505-2E9C-101B-9397-08002B2CF9AE}" pid="3" name="MediaServiceImageTags">
    <vt:lpwstr/>
  </property>
</Properties>
</file>